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docProps/custom.xml" ContentType="application/vnd.openxmlformats-officedocument.custom-properties+xml"/>
  <Override PartName="/ppt/notesSlides/notesSlide12.xml" ContentType="application/vnd.openxmlformats-officedocument.presentationml.notesSlide+xml"/>
  <Override PartName="/ppt/notesSlides/notesSlide7.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10.xml" ContentType="application/vnd.openxmlformats-officedocument.presentationml.notesSlide+xml"/>
  <Default Extension="xlsx" ContentType="application/vnd.openxmlformats-officedocument.spreadsheetml.sheet"/>
  <Override PartName="/ppt/charts/chart3.xml" ContentType="application/vnd.openxmlformats-officedocument.drawingml.chart+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drawings/drawing1.xml" ContentType="application/vnd.openxmlformats-officedocument.drawingml.chartshapes+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diagrams/quickStyle1.xml" ContentType="application/vnd.openxmlformats-officedocument.drawingml.diagramStyle+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diagrams/layout2.xml" ContentType="application/vnd.openxmlformats-officedocument.drawingml.diagramLayout+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charts/chart4.xml" ContentType="application/vnd.openxmlformats-officedocument.drawingml.chart+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ppt/diagrams/data1.xml" ContentType="application/vnd.openxmlformats-officedocument.drawingml.diagramData+xml"/>
  <Override PartName="/ppt/charts/chart2.xml" ContentType="application/vnd.openxmlformats-officedocument.drawingml.chart+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55"/>
  </p:notesMasterIdLst>
  <p:sldIdLst>
    <p:sldId id="342" r:id="rId2"/>
    <p:sldId id="409" r:id="rId3"/>
    <p:sldId id="376" r:id="rId4"/>
    <p:sldId id="377" r:id="rId5"/>
    <p:sldId id="378" r:id="rId6"/>
    <p:sldId id="332" r:id="rId7"/>
    <p:sldId id="433" r:id="rId8"/>
    <p:sldId id="364" r:id="rId9"/>
    <p:sldId id="365" r:id="rId10"/>
    <p:sldId id="431" r:id="rId11"/>
    <p:sldId id="432" r:id="rId12"/>
    <p:sldId id="417" r:id="rId13"/>
    <p:sldId id="416" r:id="rId14"/>
    <p:sldId id="423" r:id="rId15"/>
    <p:sldId id="418" r:id="rId16"/>
    <p:sldId id="425" r:id="rId17"/>
    <p:sldId id="426" r:id="rId18"/>
    <p:sldId id="427" r:id="rId19"/>
    <p:sldId id="428" r:id="rId20"/>
    <p:sldId id="424" r:id="rId21"/>
    <p:sldId id="366" r:id="rId22"/>
    <p:sldId id="368" r:id="rId23"/>
    <p:sldId id="369" r:id="rId24"/>
    <p:sldId id="370" r:id="rId25"/>
    <p:sldId id="371" r:id="rId26"/>
    <p:sldId id="372" r:id="rId27"/>
    <p:sldId id="373" r:id="rId28"/>
    <p:sldId id="374" r:id="rId29"/>
    <p:sldId id="375" r:id="rId30"/>
    <p:sldId id="381" r:id="rId31"/>
    <p:sldId id="380" r:id="rId32"/>
    <p:sldId id="382" r:id="rId33"/>
    <p:sldId id="384" r:id="rId34"/>
    <p:sldId id="386" r:id="rId35"/>
    <p:sldId id="385" r:id="rId36"/>
    <p:sldId id="387" r:id="rId37"/>
    <p:sldId id="388" r:id="rId38"/>
    <p:sldId id="389" r:id="rId39"/>
    <p:sldId id="390" r:id="rId40"/>
    <p:sldId id="429" r:id="rId41"/>
    <p:sldId id="392" r:id="rId42"/>
    <p:sldId id="393" r:id="rId43"/>
    <p:sldId id="400" r:id="rId44"/>
    <p:sldId id="430" r:id="rId45"/>
    <p:sldId id="399" r:id="rId46"/>
    <p:sldId id="396" r:id="rId47"/>
    <p:sldId id="397" r:id="rId48"/>
    <p:sldId id="411" r:id="rId49"/>
    <p:sldId id="402" r:id="rId50"/>
    <p:sldId id="434" r:id="rId51"/>
    <p:sldId id="405" r:id="rId52"/>
    <p:sldId id="408" r:id="rId53"/>
    <p:sldId id="401" r:id="rId54"/>
  </p:sldIdLst>
  <p:sldSz cx="9144000" cy="5148263"/>
  <p:notesSz cx="6858000" cy="9144000"/>
  <p:defaultTextStyle>
    <a:defPPr>
      <a:defRPr lang="en-US"/>
    </a:defPPr>
    <a:lvl1pPr algn="l" rtl="0" eaLnBrk="0" fontAlgn="base" hangingPunct="0">
      <a:spcBef>
        <a:spcPct val="0"/>
      </a:spcBef>
      <a:spcAft>
        <a:spcPct val="0"/>
      </a:spcAft>
      <a:defRPr sz="2400" kern="1200">
        <a:solidFill>
          <a:schemeClr val="tx1"/>
        </a:solidFill>
        <a:latin typeface="Verdana" pitchFamily="34"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Verdana" pitchFamily="34"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Verdana" pitchFamily="34"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Verdana" pitchFamily="34"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Verdana" pitchFamily="34" charset="0"/>
        <a:ea typeface="MS PGothic" pitchFamily="34" charset="-128"/>
        <a:cs typeface="+mn-cs"/>
      </a:defRPr>
    </a:lvl5pPr>
    <a:lvl6pPr marL="2286000" algn="l" defTabSz="914400" rtl="0" eaLnBrk="1" latinLnBrk="0" hangingPunct="1">
      <a:defRPr sz="2400" kern="1200">
        <a:solidFill>
          <a:schemeClr val="tx1"/>
        </a:solidFill>
        <a:latin typeface="Verdana" pitchFamily="34" charset="0"/>
        <a:ea typeface="MS PGothic" pitchFamily="34" charset="-128"/>
        <a:cs typeface="+mn-cs"/>
      </a:defRPr>
    </a:lvl6pPr>
    <a:lvl7pPr marL="2743200" algn="l" defTabSz="914400" rtl="0" eaLnBrk="1" latinLnBrk="0" hangingPunct="1">
      <a:defRPr sz="2400" kern="1200">
        <a:solidFill>
          <a:schemeClr val="tx1"/>
        </a:solidFill>
        <a:latin typeface="Verdana" pitchFamily="34" charset="0"/>
        <a:ea typeface="MS PGothic" pitchFamily="34" charset="-128"/>
        <a:cs typeface="+mn-cs"/>
      </a:defRPr>
    </a:lvl7pPr>
    <a:lvl8pPr marL="3200400" algn="l" defTabSz="914400" rtl="0" eaLnBrk="1" latinLnBrk="0" hangingPunct="1">
      <a:defRPr sz="2400" kern="1200">
        <a:solidFill>
          <a:schemeClr val="tx1"/>
        </a:solidFill>
        <a:latin typeface="Verdana" pitchFamily="34" charset="0"/>
        <a:ea typeface="MS PGothic" pitchFamily="34" charset="-128"/>
        <a:cs typeface="+mn-cs"/>
      </a:defRPr>
    </a:lvl8pPr>
    <a:lvl9pPr marL="3657600" algn="l" defTabSz="914400" rtl="0" eaLnBrk="1" latinLnBrk="0" hangingPunct="1">
      <a:defRPr sz="2400" kern="1200">
        <a:solidFill>
          <a:schemeClr val="tx1"/>
        </a:solidFill>
        <a:latin typeface="Verdana" pitchFamily="34" charset="0"/>
        <a:ea typeface="MS PGothic"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EEF"/>
    <a:srgbClr val="000000"/>
    <a:srgbClr val="BFE6F6"/>
    <a:srgbClr val="808080"/>
    <a:srgbClr val="B2B2B2"/>
    <a:srgbClr val="969696"/>
    <a:srgbClr val="00B000"/>
    <a:srgbClr val="FE8B00"/>
    <a:srgbClr val="FF0000"/>
    <a:srgbClr val="809CAE"/>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97" autoAdjust="0"/>
    <p:restoredTop sz="92491" autoAdjust="0"/>
  </p:normalViewPr>
  <p:slideViewPr>
    <p:cSldViewPr snapToGrid="0" showGuides="1">
      <p:cViewPr varScale="1">
        <p:scale>
          <a:sx n="110" d="100"/>
          <a:sy n="110" d="100"/>
        </p:scale>
        <p:origin x="-84" y="-342"/>
      </p:cViewPr>
      <p:guideLst>
        <p:guide orient="horz" pos="3242"/>
        <p:guide orient="horz" pos="2644"/>
        <p:guide orient="horz" pos="1648"/>
        <p:guide orient="horz" pos="520"/>
        <p:guide orient="horz" pos="442"/>
        <p:guide orient="horz" pos="3164"/>
        <p:guide orient="horz" pos="2835"/>
        <p:guide orient="horz" pos="719"/>
        <p:guide orient="horz" pos="139"/>
        <p:guide orient="horz" pos="1727"/>
        <p:guide pos="254"/>
        <p:guide pos="5515"/>
        <p:guide pos="3865"/>
        <p:guide pos="1312"/>
        <p:guide pos="2826"/>
        <p:guide/>
        <p:guide pos="293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0" d="100"/>
        <a:sy n="90" d="100"/>
      </p:scale>
      <p:origin x="0" y="30"/>
    </p:cViewPr>
  </p:sorterViewPr>
  <p:notesViewPr>
    <p:cSldViewPr snapToGrid="0" showGuides="1">
      <p:cViewPr varScale="1">
        <p:scale>
          <a:sx n="77" d="100"/>
          <a:sy n="77" d="100"/>
        </p:scale>
        <p:origin x="-2094" y="-84"/>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Office_Excel_Worksheet1.xlsx"/></Relationships>
</file>

<file path=ppt/charts/_rels/chart2.xml.rels><?xml version="1.0" encoding="UTF-8" standalone="yes"?>
<Relationships xmlns="http://schemas.openxmlformats.org/package/2006/relationships"><Relationship Id="rId1" Type="http://schemas.openxmlformats.org/officeDocument/2006/relationships/oleObject" Target="http://community.barclays.intranet/sites/innovate/AgileCoP/Shared%20Documents/Transformation/Agile%20Adoption%20Team/Theme%20-%20Metrics%20-%20Fluency/OpinionSurvey/AgileOpinionSurvey_stats_3.xlsx" TargetMode="Externa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Office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Office_Excel_Worksheet3.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chart>
    <c:title>
      <c:tx>
        <c:rich>
          <a:bodyPr/>
          <a:lstStyle/>
          <a:p>
            <a:pPr>
              <a:defRPr/>
            </a:pPr>
            <a:r>
              <a:rPr lang="en-US" sz="2000" dirty="0">
                <a:latin typeface="Arial" pitchFamily="34" charset="0"/>
                <a:cs typeface="Arial" pitchFamily="34" charset="0"/>
              </a:rPr>
              <a:t>Throughput: Average number of Stories completed per month per </a:t>
            </a:r>
            <a:r>
              <a:rPr lang="en-US" sz="2000" dirty="0" smtClean="0">
                <a:latin typeface="Arial" pitchFamily="34" charset="0"/>
                <a:cs typeface="Arial" pitchFamily="34" charset="0"/>
              </a:rPr>
              <a:t>app </a:t>
            </a:r>
            <a:r>
              <a:rPr lang="en-US" sz="800" b="0" dirty="0" smtClean="0">
                <a:latin typeface="Arial" pitchFamily="34" charset="0"/>
                <a:cs typeface="Arial" pitchFamily="34" charset="0"/>
              </a:rPr>
              <a:t>(n=145)</a:t>
            </a:r>
            <a:endParaRPr lang="en-US" sz="2000" b="0" dirty="0">
              <a:latin typeface="Arial" pitchFamily="34" charset="0"/>
              <a:cs typeface="Arial" pitchFamily="34" charset="0"/>
            </a:endParaRPr>
          </a:p>
        </c:rich>
      </c:tx>
      <c:layout/>
    </c:title>
    <c:plotArea>
      <c:layout/>
      <c:barChart>
        <c:barDir val="col"/>
        <c:grouping val="clustered"/>
        <c:ser>
          <c:idx val="0"/>
          <c:order val="0"/>
          <c:tx>
            <c:strRef>
              <c:f>Sheet1!$B$1</c:f>
              <c:strCache>
                <c:ptCount val="1"/>
                <c:pt idx="0">
                  <c:v>Throughput: Average number of Stories completed per month per app</c:v>
                </c:pt>
              </c:strCache>
            </c:strRef>
          </c:tx>
          <c:trendline>
            <c:trendlineType val="linear"/>
          </c:trendline>
          <c:trendline>
            <c:spPr>
              <a:ln w="31750">
                <a:solidFill>
                  <a:srgbClr val="FF0000"/>
                </a:solidFill>
                <a:tailEnd type="triangle"/>
              </a:ln>
            </c:spPr>
            <c:trendlineType val="linear"/>
          </c:trendline>
          <c:cat>
            <c:numRef>
              <c:f>Sheet1!$A$2:$A$3</c:f>
              <c:numCache>
                <c:formatCode>mmm\-yy</c:formatCode>
                <c:ptCount val="2"/>
                <c:pt idx="0">
                  <c:v>42005</c:v>
                </c:pt>
                <c:pt idx="1">
                  <c:v>42370</c:v>
                </c:pt>
              </c:numCache>
            </c:numRef>
          </c:cat>
          <c:val>
            <c:numRef>
              <c:f>Sheet1!$B$2:$B$3</c:f>
              <c:numCache>
                <c:formatCode>General</c:formatCode>
                <c:ptCount val="2"/>
                <c:pt idx="0">
                  <c:v>70</c:v>
                </c:pt>
                <c:pt idx="1">
                  <c:v>210</c:v>
                </c:pt>
              </c:numCache>
            </c:numRef>
          </c:val>
        </c:ser>
        <c:axId val="177582848"/>
        <c:axId val="177584384"/>
      </c:barChart>
      <c:dateAx>
        <c:axId val="177582848"/>
        <c:scaling>
          <c:orientation val="minMax"/>
        </c:scaling>
        <c:axPos val="b"/>
        <c:numFmt formatCode="mmm\-yy" sourceLinked="1"/>
        <c:tickLblPos val="nextTo"/>
        <c:crossAx val="177584384"/>
        <c:crosses val="autoZero"/>
        <c:auto val="1"/>
        <c:lblOffset val="100"/>
        <c:baseTimeUnit val="years"/>
      </c:dateAx>
      <c:valAx>
        <c:axId val="177584384"/>
        <c:scaling>
          <c:orientation val="minMax"/>
        </c:scaling>
        <c:delete val="1"/>
        <c:axPos val="l"/>
        <c:majorGridlines/>
        <c:numFmt formatCode="General" sourceLinked="1"/>
        <c:tickLblPos val="none"/>
        <c:crossAx val="177582848"/>
        <c:crosses val="autoZero"/>
        <c:crossBetween val="between"/>
      </c:valAx>
      <c:spPr>
        <a:effectLst/>
      </c:spPr>
    </c:plotArea>
    <c:plotVisOnly val="1"/>
    <c:dispBlanksAs val="gap"/>
  </c:chart>
  <c:spPr>
    <a:solidFill>
      <a:srgbClr val="FFFFFF"/>
    </a:solidFill>
    <a:ln>
      <a:solidFill>
        <a:srgbClr val="000000"/>
      </a:solidFill>
    </a:ln>
    <a:effectLst>
      <a:outerShdw blurRad="63500" sx="102000" sy="102000" algn="ctr" rotWithShape="0">
        <a:prstClr val="black">
          <a:alpha val="40000"/>
        </a:prstClr>
      </a:outerShdw>
    </a:effectLst>
  </c:spPr>
  <c:txPr>
    <a:bodyPr/>
    <a:lstStyle/>
    <a:p>
      <a:pPr>
        <a:defRPr sz="1800"/>
      </a:pPr>
      <a:endParaRPr lang="en-US"/>
    </a:p>
  </c:txPr>
  <c:externalData r:id="rId1"/>
  <c:userShapes r:id="rId2"/>
</c:chartSpace>
</file>

<file path=ppt/charts/chart2.xml><?xml version="1.0" encoding="utf-8"?>
<c:chartSpace xmlns:c="http://schemas.openxmlformats.org/drawingml/2006/chart" xmlns:a="http://schemas.openxmlformats.org/drawingml/2006/main" xmlns:r="http://schemas.openxmlformats.org/officeDocument/2006/relationships">
  <c:lang val="en-US"/>
  <c:chart>
    <c:plotArea>
      <c:layout/>
      <c:barChart>
        <c:barDir val="col"/>
        <c:grouping val="clustered"/>
        <c:ser>
          <c:idx val="0"/>
          <c:order val="0"/>
          <c:spPr>
            <a:solidFill>
              <a:srgbClr val="00AEEF"/>
            </a:solidFill>
          </c:spPr>
          <c:dPt>
            <c:idx val="6"/>
            <c:spPr>
              <a:solidFill>
                <a:srgbClr val="B1A194"/>
              </a:solidFill>
            </c:spPr>
          </c:dPt>
          <c:dPt>
            <c:idx val="7"/>
            <c:spPr>
              <a:solidFill>
                <a:srgbClr val="B1A194"/>
              </a:solidFill>
            </c:spPr>
          </c:dPt>
          <c:dPt>
            <c:idx val="8"/>
            <c:spPr>
              <a:solidFill>
                <a:srgbClr val="00395C"/>
              </a:solidFill>
            </c:spPr>
          </c:dPt>
          <c:dPt>
            <c:idx val="9"/>
            <c:spPr>
              <a:solidFill>
                <a:srgbClr val="00395C"/>
              </a:solidFill>
            </c:spPr>
          </c:dPt>
          <c:val>
            <c:numRef>
              <c:f>'NPS L1-4 at 864'!$C$5:$C$14</c:f>
              <c:numCache>
                <c:formatCode>0%</c:formatCode>
                <c:ptCount val="10"/>
                <c:pt idx="0">
                  <c:v>1.0144927536231901E-2</c:v>
                </c:pt>
                <c:pt idx="1">
                  <c:v>5.7971014492753624E-3</c:v>
                </c:pt>
                <c:pt idx="2">
                  <c:v>3.1884057971014519E-2</c:v>
                </c:pt>
                <c:pt idx="3">
                  <c:v>1.7391304347826125E-2</c:v>
                </c:pt>
                <c:pt idx="4">
                  <c:v>7.8260869565217425E-2</c:v>
                </c:pt>
                <c:pt idx="5">
                  <c:v>6.6666666666666721E-2</c:v>
                </c:pt>
                <c:pt idx="6">
                  <c:v>0.1637681159420292</c:v>
                </c:pt>
                <c:pt idx="7">
                  <c:v>0.208695652173913</c:v>
                </c:pt>
                <c:pt idx="8">
                  <c:v>0.16086956521739115</c:v>
                </c:pt>
                <c:pt idx="9">
                  <c:v>0.25652173913043502</c:v>
                </c:pt>
              </c:numCache>
            </c:numRef>
          </c:val>
        </c:ser>
        <c:axId val="145762176"/>
        <c:axId val="145763712"/>
      </c:barChart>
      <c:catAx>
        <c:axId val="145762176"/>
        <c:scaling>
          <c:orientation val="minMax"/>
        </c:scaling>
        <c:axPos val="b"/>
        <c:tickLblPos val="nextTo"/>
        <c:txPr>
          <a:bodyPr/>
          <a:lstStyle/>
          <a:p>
            <a:pPr>
              <a:defRPr sz="1100">
                <a:solidFill>
                  <a:schemeClr val="tx1"/>
                </a:solidFill>
              </a:defRPr>
            </a:pPr>
            <a:endParaRPr lang="en-US"/>
          </a:p>
        </c:txPr>
        <c:crossAx val="145763712"/>
        <c:crosses val="autoZero"/>
        <c:auto val="1"/>
        <c:lblAlgn val="ctr"/>
        <c:lblOffset val="100"/>
      </c:catAx>
      <c:valAx>
        <c:axId val="145763712"/>
        <c:scaling>
          <c:orientation val="minMax"/>
          <c:max val="0.3500000000000002"/>
        </c:scaling>
        <c:axPos val="l"/>
        <c:majorGridlines/>
        <c:numFmt formatCode="0%" sourceLinked="1"/>
        <c:tickLblPos val="nextTo"/>
        <c:txPr>
          <a:bodyPr/>
          <a:lstStyle/>
          <a:p>
            <a:pPr>
              <a:defRPr sz="1100">
                <a:solidFill>
                  <a:schemeClr val="tx1"/>
                </a:solidFill>
              </a:defRPr>
            </a:pPr>
            <a:endParaRPr lang="en-US"/>
          </a:p>
        </c:txPr>
        <c:crossAx val="145762176"/>
        <c:crosses val="autoZero"/>
        <c:crossBetween val="between"/>
      </c:valAx>
    </c:plotArea>
    <c:plotVisOnly val="1"/>
    <c:dispBlanksAs val="gap"/>
  </c:chart>
  <c:spPr>
    <a:solidFill>
      <a:sysClr val="window" lastClr="FFFFFF">
        <a:alpha val="20000"/>
      </a:sysClr>
    </a:solidFill>
    <a:ln>
      <a:noFill/>
    </a:ln>
  </c:spPr>
  <c:txPr>
    <a:bodyPr/>
    <a:lstStyle/>
    <a:p>
      <a:pPr>
        <a:defRPr>
          <a:solidFill>
            <a:schemeClr val="bg1"/>
          </a:solidFill>
          <a:latin typeface="Barclays Sans" pitchFamily="34" charset="0"/>
        </a:defRPr>
      </a:pPr>
      <a:endParaRPr lang="en-US"/>
    </a:p>
  </c:txPr>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n-US"/>
  <c:chart>
    <c:autoTitleDeleted val="1"/>
    <c:plotArea>
      <c:layout>
        <c:manualLayout>
          <c:layoutTarget val="inner"/>
          <c:xMode val="edge"/>
          <c:yMode val="edge"/>
          <c:x val="6.9619630429565843E-2"/>
          <c:y val="5.6710775047259E-2"/>
          <c:w val="0.91361771058315444"/>
          <c:h val="0.72173942812914171"/>
        </c:manualLayout>
      </c:layout>
      <c:barChart>
        <c:barDir val="col"/>
        <c:grouping val="clustered"/>
        <c:ser>
          <c:idx val="1"/>
          <c:order val="0"/>
          <c:tx>
            <c:strRef>
              <c:f>Sheet1!$C$1</c:f>
              <c:strCache>
                <c:ptCount val="1"/>
                <c:pt idx="0">
                  <c:v>Agility 1 &amp; 2</c:v>
                </c:pt>
              </c:strCache>
            </c:strRef>
          </c:tx>
          <c:spPr>
            <a:solidFill>
              <a:srgbClr val="BFE6F6"/>
            </a:solidFill>
          </c:spPr>
          <c:cat>
            <c:numRef>
              <c:f>Sheet1!$A$2:$A$11</c:f>
              <c:numCache>
                <c:formatCode>mmm\-yy</c:formatCode>
                <c:ptCount val="10"/>
                <c:pt idx="0">
                  <c:v>42248</c:v>
                </c:pt>
                <c:pt idx="1">
                  <c:v>42339</c:v>
                </c:pt>
                <c:pt idx="2">
                  <c:v>42430</c:v>
                </c:pt>
                <c:pt idx="3">
                  <c:v>42522</c:v>
                </c:pt>
                <c:pt idx="4">
                  <c:v>42614</c:v>
                </c:pt>
                <c:pt idx="5">
                  <c:v>42705</c:v>
                </c:pt>
                <c:pt idx="6">
                  <c:v>42795</c:v>
                </c:pt>
                <c:pt idx="7">
                  <c:v>42887</c:v>
                </c:pt>
                <c:pt idx="8">
                  <c:v>42979</c:v>
                </c:pt>
                <c:pt idx="9">
                  <c:v>43070</c:v>
                </c:pt>
              </c:numCache>
            </c:numRef>
          </c:cat>
          <c:val>
            <c:numRef>
              <c:f>Sheet1!$C$2:$C$11</c:f>
              <c:numCache>
                <c:formatCode>General</c:formatCode>
                <c:ptCount val="10"/>
              </c:numCache>
            </c:numRef>
          </c:val>
        </c:ser>
        <c:ser>
          <c:idx val="0"/>
          <c:order val="1"/>
          <c:tx>
            <c:strRef>
              <c:f>Sheet1!$B$1</c:f>
              <c:strCache>
                <c:ptCount val="1"/>
                <c:pt idx="0">
                  <c:v>Agility 3 &amp; 4</c:v>
                </c:pt>
              </c:strCache>
            </c:strRef>
          </c:tx>
          <c:cat>
            <c:numRef>
              <c:f>Sheet1!$A$2:$A$11</c:f>
              <c:numCache>
                <c:formatCode>mmm\-yy</c:formatCode>
                <c:ptCount val="10"/>
                <c:pt idx="0">
                  <c:v>42248</c:v>
                </c:pt>
                <c:pt idx="1">
                  <c:v>42339</c:v>
                </c:pt>
                <c:pt idx="2">
                  <c:v>42430</c:v>
                </c:pt>
                <c:pt idx="3">
                  <c:v>42522</c:v>
                </c:pt>
                <c:pt idx="4">
                  <c:v>42614</c:v>
                </c:pt>
                <c:pt idx="5">
                  <c:v>42705</c:v>
                </c:pt>
                <c:pt idx="6">
                  <c:v>42795</c:v>
                </c:pt>
                <c:pt idx="7">
                  <c:v>42887</c:v>
                </c:pt>
                <c:pt idx="8">
                  <c:v>42979</c:v>
                </c:pt>
                <c:pt idx="9">
                  <c:v>43070</c:v>
                </c:pt>
              </c:numCache>
            </c:numRef>
          </c:cat>
          <c:val>
            <c:numRef>
              <c:f>Sheet1!$B$2:$B$11</c:f>
              <c:numCache>
                <c:formatCode>General</c:formatCode>
                <c:ptCount val="10"/>
              </c:numCache>
            </c:numRef>
          </c:val>
        </c:ser>
        <c:axId val="162237440"/>
        <c:axId val="162353920"/>
      </c:barChart>
      <c:dateAx>
        <c:axId val="162237440"/>
        <c:scaling>
          <c:orientation val="minMax"/>
        </c:scaling>
        <c:axPos val="b"/>
        <c:numFmt formatCode="mmm\-yy" sourceLinked="0"/>
        <c:tickLblPos val="nextTo"/>
        <c:spPr>
          <a:ln>
            <a:solidFill>
              <a:schemeClr val="bg1">
                <a:lumMod val="65000"/>
              </a:schemeClr>
            </a:solidFill>
          </a:ln>
        </c:spPr>
        <c:txPr>
          <a:bodyPr rot="0" vert="horz"/>
          <a:lstStyle/>
          <a:p>
            <a:pPr>
              <a:defRPr/>
            </a:pPr>
            <a:endParaRPr lang="en-US"/>
          </a:p>
        </c:txPr>
        <c:crossAx val="162353920"/>
        <c:crosses val="autoZero"/>
        <c:auto val="1"/>
        <c:lblOffset val="100"/>
        <c:baseTimeUnit val="months"/>
        <c:majorUnit val="3"/>
        <c:majorTimeUnit val="months"/>
      </c:dateAx>
      <c:valAx>
        <c:axId val="162353920"/>
        <c:scaling>
          <c:orientation val="minMax"/>
          <c:max val="1"/>
          <c:min val="0"/>
        </c:scaling>
        <c:axPos val="l"/>
        <c:numFmt formatCode="0%" sourceLinked="0"/>
        <c:tickLblPos val="nextTo"/>
        <c:spPr>
          <a:ln>
            <a:solidFill>
              <a:schemeClr val="bg1">
                <a:lumMod val="65000"/>
              </a:schemeClr>
            </a:solidFill>
          </a:ln>
        </c:spPr>
        <c:crossAx val="162237440"/>
        <c:crosses val="autoZero"/>
        <c:crossBetween val="midCat"/>
        <c:majorUnit val="0.1"/>
        <c:minorUnit val="0.1"/>
      </c:valAx>
    </c:plotArea>
    <c:legend>
      <c:legendPos val="b"/>
      <c:layout/>
    </c:legend>
    <c:plotVisOnly val="1"/>
    <c:dispBlanksAs val="gap"/>
  </c:chart>
  <c:txPr>
    <a:bodyPr/>
    <a:lstStyle/>
    <a:p>
      <a:pPr>
        <a:defRPr sz="1000">
          <a:latin typeface="Arial" pitchFamily="34" charset="0"/>
          <a:cs typeface="Arial" pitchFamily="34" charset="0"/>
        </a:defRPr>
      </a:pPr>
      <a:endParaRPr lang="en-US"/>
    </a:p>
  </c:txPr>
  <c:externalData r:id="rId1"/>
</c:chartSpace>
</file>

<file path=ppt/charts/chart4.xml><?xml version="1.0" encoding="utf-8"?>
<c:chartSpace xmlns:c="http://schemas.openxmlformats.org/drawingml/2006/chart" xmlns:a="http://schemas.openxmlformats.org/drawingml/2006/main" xmlns:r="http://schemas.openxmlformats.org/officeDocument/2006/relationships">
  <c:lang val="en-US"/>
  <c:chart>
    <c:autoTitleDeleted val="1"/>
    <c:plotArea>
      <c:layout>
        <c:manualLayout>
          <c:layoutTarget val="inner"/>
          <c:xMode val="edge"/>
          <c:yMode val="edge"/>
          <c:x val="6.9619630429565732E-2"/>
          <c:y val="5.6710775047259E-2"/>
          <c:w val="0.91361771058315444"/>
          <c:h val="0.72173942812914171"/>
        </c:manualLayout>
      </c:layout>
      <c:barChart>
        <c:barDir val="col"/>
        <c:grouping val="clustered"/>
        <c:ser>
          <c:idx val="0"/>
          <c:order val="0"/>
          <c:tx>
            <c:strRef>
              <c:f>Sheet1!$B$1</c:f>
              <c:strCache>
                <c:ptCount val="1"/>
                <c:pt idx="0">
                  <c:v>Regulatory Restrictions</c:v>
                </c:pt>
              </c:strCache>
            </c:strRef>
          </c:tx>
          <c:cat>
            <c:strRef>
              <c:f>Sheet1!$A$2:$A$9</c:f>
              <c:strCache>
                <c:ptCount val="8"/>
                <c:pt idx="0">
                  <c:v>Financial Services</c:v>
                </c:pt>
                <c:pt idx="1">
                  <c:v>Petroleum
and Coal</c:v>
                </c:pt>
                <c:pt idx="2">
                  <c:v>Electric Power</c:v>
                </c:pt>
                <c:pt idx="3">
                  <c:v>Motor Vehicles</c:v>
                </c:pt>
                <c:pt idx="4">
                  <c:v>Air Transport</c:v>
                </c:pt>
                <c:pt idx="5">
                  <c:v>Fishing</c:v>
                </c:pt>
                <c:pt idx="6">
                  <c:v>Oil and Gas</c:v>
                </c:pt>
                <c:pt idx="7">
                  <c:v>Pharmaceuticals</c:v>
                </c:pt>
              </c:strCache>
            </c:strRef>
          </c:cat>
          <c:val>
            <c:numRef>
              <c:f>Sheet1!$B$2:$B$9</c:f>
              <c:numCache>
                <c:formatCode>#,##0</c:formatCode>
                <c:ptCount val="8"/>
                <c:pt idx="0">
                  <c:v>32000</c:v>
                </c:pt>
                <c:pt idx="1">
                  <c:v>25000</c:v>
                </c:pt>
                <c:pt idx="2">
                  <c:v>21000</c:v>
                </c:pt>
                <c:pt idx="3">
                  <c:v>17000</c:v>
                </c:pt>
                <c:pt idx="4">
                  <c:v>13000</c:v>
                </c:pt>
                <c:pt idx="5">
                  <c:v>13000</c:v>
                </c:pt>
                <c:pt idx="6">
                  <c:v>12000</c:v>
                </c:pt>
                <c:pt idx="7">
                  <c:v>11000</c:v>
                </c:pt>
              </c:numCache>
            </c:numRef>
          </c:val>
        </c:ser>
        <c:axId val="176046080"/>
        <c:axId val="176047616"/>
      </c:barChart>
      <c:catAx>
        <c:axId val="176046080"/>
        <c:scaling>
          <c:orientation val="minMax"/>
        </c:scaling>
        <c:axPos val="b"/>
        <c:tickLblPos val="nextTo"/>
        <c:spPr>
          <a:ln>
            <a:solidFill>
              <a:schemeClr val="bg1">
                <a:lumMod val="65000"/>
              </a:schemeClr>
            </a:solidFill>
          </a:ln>
        </c:spPr>
        <c:txPr>
          <a:bodyPr rot="0" vert="horz"/>
          <a:lstStyle/>
          <a:p>
            <a:pPr>
              <a:defRPr/>
            </a:pPr>
            <a:endParaRPr lang="en-US"/>
          </a:p>
        </c:txPr>
        <c:crossAx val="176047616"/>
        <c:crosses val="autoZero"/>
        <c:auto val="1"/>
        <c:lblAlgn val="ctr"/>
        <c:lblOffset val="100"/>
      </c:catAx>
      <c:valAx>
        <c:axId val="176047616"/>
        <c:scaling>
          <c:orientation val="minMax"/>
          <c:min val="5000"/>
        </c:scaling>
        <c:axPos val="l"/>
        <c:numFmt formatCode="#,##0" sourceLinked="1"/>
        <c:tickLblPos val="nextTo"/>
        <c:spPr>
          <a:ln>
            <a:solidFill>
              <a:schemeClr val="bg1">
                <a:lumMod val="65000"/>
              </a:schemeClr>
            </a:solidFill>
          </a:ln>
        </c:spPr>
        <c:crossAx val="176046080"/>
        <c:crosses val="autoZero"/>
        <c:crossBetween val="between"/>
      </c:valAx>
    </c:plotArea>
    <c:legend>
      <c:legendPos val="b"/>
      <c:layout/>
    </c:legend>
    <c:plotVisOnly val="1"/>
    <c:dispBlanksAs val="gap"/>
  </c:chart>
  <c:txPr>
    <a:bodyPr/>
    <a:lstStyle/>
    <a:p>
      <a:pPr>
        <a:defRPr sz="1000">
          <a:latin typeface="Arial" pitchFamily="34" charset="0"/>
          <a:cs typeface="Arial" pitchFamily="34" charset="0"/>
        </a:defRPr>
      </a:pPr>
      <a:endParaRPr lang="en-US"/>
    </a:p>
  </c:txPr>
  <c:externalData r:id="rId1"/>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9C38D3-9CFE-41FD-AADE-2FEB03AFA5C6}" type="doc">
      <dgm:prSet loTypeId="urn:microsoft.com/office/officeart/2005/8/layout/hList3" loCatId="list" qsTypeId="urn:microsoft.com/office/officeart/2005/8/quickstyle/simple1" qsCatId="simple" csTypeId="urn:microsoft.com/office/officeart/2005/8/colors/accent1_2" csCatId="accent1" phldr="1"/>
      <dgm:spPr/>
      <dgm:t>
        <a:bodyPr/>
        <a:lstStyle/>
        <a:p>
          <a:endParaRPr lang="en-US"/>
        </a:p>
      </dgm:t>
    </dgm:pt>
    <dgm:pt modelId="{85B371C3-465D-4B74-AD84-25227DAA2FB6}">
      <dgm:prSet phldrT="[Text]" custT="1"/>
      <dgm:spPr>
        <a:ln w="25400">
          <a:noFill/>
        </a:ln>
      </dgm:spPr>
      <dgm:t>
        <a:bodyPr/>
        <a:lstStyle/>
        <a:p>
          <a:r>
            <a:rPr lang="en-GB" sz="2000" dirty="0" smtClean="0"/>
            <a:t>Barclays UK</a:t>
          </a:r>
          <a:endParaRPr lang="en-US" sz="2000" dirty="0"/>
        </a:p>
      </dgm:t>
    </dgm:pt>
    <dgm:pt modelId="{2E350748-C5F3-4620-8C78-32B2C9DDA7EA}" type="parTrans" cxnId="{EAABFBAE-DEFD-460A-BAF2-E1BD5C0CF842}">
      <dgm:prSet/>
      <dgm:spPr/>
      <dgm:t>
        <a:bodyPr/>
        <a:lstStyle/>
        <a:p>
          <a:endParaRPr lang="en-US"/>
        </a:p>
      </dgm:t>
    </dgm:pt>
    <dgm:pt modelId="{B28FABC9-A689-4ABC-BED4-3BF09EE2DB75}" type="sibTrans" cxnId="{EAABFBAE-DEFD-460A-BAF2-E1BD5C0CF842}">
      <dgm:prSet/>
      <dgm:spPr/>
      <dgm:t>
        <a:bodyPr/>
        <a:lstStyle/>
        <a:p>
          <a:endParaRPr lang="en-US"/>
        </a:p>
      </dgm:t>
    </dgm:pt>
    <dgm:pt modelId="{2372D3A8-2603-4BFD-AE14-B5172E61F64E}">
      <dgm:prSet phldrT="[Text]"/>
      <dgm:spPr/>
      <dgm:t>
        <a:bodyPr/>
        <a:lstStyle/>
        <a:p>
          <a:r>
            <a:rPr lang="en-GB" dirty="0" smtClean="0"/>
            <a:t>Personal Banking</a:t>
          </a:r>
          <a:endParaRPr lang="en-US" dirty="0"/>
        </a:p>
      </dgm:t>
    </dgm:pt>
    <dgm:pt modelId="{F1D73EBB-7BF7-47C0-9271-55F8ED499480}" type="parTrans" cxnId="{03DEC39B-0CB0-4C99-8C4C-79033F4A0845}">
      <dgm:prSet/>
      <dgm:spPr/>
      <dgm:t>
        <a:bodyPr/>
        <a:lstStyle/>
        <a:p>
          <a:endParaRPr lang="en-US"/>
        </a:p>
      </dgm:t>
    </dgm:pt>
    <dgm:pt modelId="{60E21A16-6CA8-4EE5-BC29-C5B8AD870EAC}" type="sibTrans" cxnId="{03DEC39B-0CB0-4C99-8C4C-79033F4A0845}">
      <dgm:prSet/>
      <dgm:spPr/>
      <dgm:t>
        <a:bodyPr/>
        <a:lstStyle/>
        <a:p>
          <a:endParaRPr lang="en-US"/>
        </a:p>
      </dgm:t>
    </dgm:pt>
    <dgm:pt modelId="{8927B3B0-4636-468E-9236-7C9A6786B973}">
      <dgm:prSet phldrT="[Text]"/>
      <dgm:spPr/>
      <dgm:t>
        <a:bodyPr/>
        <a:lstStyle/>
        <a:p>
          <a:r>
            <a:rPr lang="en-GB" dirty="0" smtClean="0"/>
            <a:t>UK Cards</a:t>
          </a:r>
          <a:endParaRPr lang="en-US" dirty="0"/>
        </a:p>
      </dgm:t>
    </dgm:pt>
    <dgm:pt modelId="{6C664DE8-535A-478B-910A-205D862D45BB}" type="parTrans" cxnId="{800663FA-039C-4640-ADA5-273C62714AF1}">
      <dgm:prSet/>
      <dgm:spPr/>
      <dgm:t>
        <a:bodyPr/>
        <a:lstStyle/>
        <a:p>
          <a:endParaRPr lang="en-US"/>
        </a:p>
      </dgm:t>
    </dgm:pt>
    <dgm:pt modelId="{A2D615AF-8A21-419F-8A35-446CBA86F33C}" type="sibTrans" cxnId="{800663FA-039C-4640-ADA5-273C62714AF1}">
      <dgm:prSet/>
      <dgm:spPr/>
      <dgm:t>
        <a:bodyPr/>
        <a:lstStyle/>
        <a:p>
          <a:endParaRPr lang="en-US"/>
        </a:p>
      </dgm:t>
    </dgm:pt>
    <dgm:pt modelId="{6AACEB87-9D44-4A58-B506-96242B803DDF}">
      <dgm:prSet phldrT="[Text]"/>
      <dgm:spPr/>
      <dgm:t>
        <a:bodyPr/>
        <a:lstStyle/>
        <a:p>
          <a:r>
            <a:rPr lang="en-GB" dirty="0" smtClean="0"/>
            <a:t>Wealth, Entrepreneurs &amp; Business Banking</a:t>
          </a:r>
          <a:endParaRPr lang="en-US" dirty="0"/>
        </a:p>
      </dgm:t>
    </dgm:pt>
    <dgm:pt modelId="{47FFD04E-D30C-4642-B751-A5A66E16E05E}" type="parTrans" cxnId="{DE98FFDC-49AC-4B2E-9FE7-DD7BD38852AC}">
      <dgm:prSet/>
      <dgm:spPr/>
      <dgm:t>
        <a:bodyPr/>
        <a:lstStyle/>
        <a:p>
          <a:endParaRPr lang="en-US"/>
        </a:p>
      </dgm:t>
    </dgm:pt>
    <dgm:pt modelId="{78AA8385-9DDA-4352-A523-E894C9B67232}" type="sibTrans" cxnId="{DE98FFDC-49AC-4B2E-9FE7-DD7BD38852AC}">
      <dgm:prSet/>
      <dgm:spPr/>
      <dgm:t>
        <a:bodyPr/>
        <a:lstStyle/>
        <a:p>
          <a:endParaRPr lang="en-US"/>
        </a:p>
      </dgm:t>
    </dgm:pt>
    <dgm:pt modelId="{BDCA3504-611E-4231-AD40-E588C94B45E3}" type="pres">
      <dgm:prSet presAssocID="{9C9C38D3-9CFE-41FD-AADE-2FEB03AFA5C6}" presName="composite" presStyleCnt="0">
        <dgm:presLayoutVars>
          <dgm:chMax val="1"/>
          <dgm:dir/>
          <dgm:resizeHandles val="exact"/>
        </dgm:presLayoutVars>
      </dgm:prSet>
      <dgm:spPr/>
      <dgm:t>
        <a:bodyPr/>
        <a:lstStyle/>
        <a:p>
          <a:endParaRPr lang="en-US"/>
        </a:p>
      </dgm:t>
    </dgm:pt>
    <dgm:pt modelId="{26931827-96F4-4446-87F3-625F644B83E5}" type="pres">
      <dgm:prSet presAssocID="{85B371C3-465D-4B74-AD84-25227DAA2FB6}" presName="roof" presStyleLbl="dkBgShp" presStyleIdx="0" presStyleCnt="2"/>
      <dgm:spPr/>
      <dgm:t>
        <a:bodyPr/>
        <a:lstStyle/>
        <a:p>
          <a:endParaRPr lang="en-US"/>
        </a:p>
      </dgm:t>
    </dgm:pt>
    <dgm:pt modelId="{7E3C71B1-8C01-4BA5-8F8E-75C07ECE3F9E}" type="pres">
      <dgm:prSet presAssocID="{85B371C3-465D-4B74-AD84-25227DAA2FB6}" presName="pillars" presStyleCnt="0"/>
      <dgm:spPr/>
    </dgm:pt>
    <dgm:pt modelId="{79EB04E2-CB94-47CB-BF51-E58EAD12EEDA}" type="pres">
      <dgm:prSet presAssocID="{85B371C3-465D-4B74-AD84-25227DAA2FB6}" presName="pillar1" presStyleLbl="node1" presStyleIdx="0" presStyleCnt="3">
        <dgm:presLayoutVars>
          <dgm:bulletEnabled val="1"/>
        </dgm:presLayoutVars>
      </dgm:prSet>
      <dgm:spPr/>
      <dgm:t>
        <a:bodyPr/>
        <a:lstStyle/>
        <a:p>
          <a:endParaRPr lang="en-US"/>
        </a:p>
      </dgm:t>
    </dgm:pt>
    <dgm:pt modelId="{BE10C0B1-12AF-4728-B3BD-88B80336CFB5}" type="pres">
      <dgm:prSet presAssocID="{8927B3B0-4636-468E-9236-7C9A6786B973}" presName="pillarX" presStyleLbl="node1" presStyleIdx="1" presStyleCnt="3">
        <dgm:presLayoutVars>
          <dgm:bulletEnabled val="1"/>
        </dgm:presLayoutVars>
      </dgm:prSet>
      <dgm:spPr/>
      <dgm:t>
        <a:bodyPr/>
        <a:lstStyle/>
        <a:p>
          <a:endParaRPr lang="en-US"/>
        </a:p>
      </dgm:t>
    </dgm:pt>
    <dgm:pt modelId="{CF60B793-2A98-4FA7-893C-9439F45CC551}" type="pres">
      <dgm:prSet presAssocID="{6AACEB87-9D44-4A58-B506-96242B803DDF}" presName="pillarX" presStyleLbl="node1" presStyleIdx="2" presStyleCnt="3">
        <dgm:presLayoutVars>
          <dgm:bulletEnabled val="1"/>
        </dgm:presLayoutVars>
      </dgm:prSet>
      <dgm:spPr/>
      <dgm:t>
        <a:bodyPr/>
        <a:lstStyle/>
        <a:p>
          <a:endParaRPr lang="en-US"/>
        </a:p>
      </dgm:t>
    </dgm:pt>
    <dgm:pt modelId="{27FDDAF5-F028-4F74-AD1E-1297D293600C}" type="pres">
      <dgm:prSet presAssocID="{85B371C3-465D-4B74-AD84-25227DAA2FB6}" presName="base" presStyleLbl="dkBgShp" presStyleIdx="1" presStyleCnt="2"/>
      <dgm:spPr/>
    </dgm:pt>
  </dgm:ptLst>
  <dgm:cxnLst>
    <dgm:cxn modelId="{90BF9334-8A2C-4CB0-8793-29D96013150F}" type="presOf" srcId="{85B371C3-465D-4B74-AD84-25227DAA2FB6}" destId="{26931827-96F4-4446-87F3-625F644B83E5}" srcOrd="0" destOrd="0" presId="urn:microsoft.com/office/officeart/2005/8/layout/hList3"/>
    <dgm:cxn modelId="{94ACCB28-BF88-42D5-B470-AD4433F4F265}" type="presOf" srcId="{6AACEB87-9D44-4A58-B506-96242B803DDF}" destId="{CF60B793-2A98-4FA7-893C-9439F45CC551}" srcOrd="0" destOrd="0" presId="urn:microsoft.com/office/officeart/2005/8/layout/hList3"/>
    <dgm:cxn modelId="{97A66B5F-4BE6-468C-9D03-F1145D7BEF06}" type="presOf" srcId="{8927B3B0-4636-468E-9236-7C9A6786B973}" destId="{BE10C0B1-12AF-4728-B3BD-88B80336CFB5}" srcOrd="0" destOrd="0" presId="urn:microsoft.com/office/officeart/2005/8/layout/hList3"/>
    <dgm:cxn modelId="{800663FA-039C-4640-ADA5-273C62714AF1}" srcId="{85B371C3-465D-4B74-AD84-25227DAA2FB6}" destId="{8927B3B0-4636-468E-9236-7C9A6786B973}" srcOrd="1" destOrd="0" parTransId="{6C664DE8-535A-478B-910A-205D862D45BB}" sibTransId="{A2D615AF-8A21-419F-8A35-446CBA86F33C}"/>
    <dgm:cxn modelId="{03DEC39B-0CB0-4C99-8C4C-79033F4A0845}" srcId="{85B371C3-465D-4B74-AD84-25227DAA2FB6}" destId="{2372D3A8-2603-4BFD-AE14-B5172E61F64E}" srcOrd="0" destOrd="0" parTransId="{F1D73EBB-7BF7-47C0-9271-55F8ED499480}" sibTransId="{60E21A16-6CA8-4EE5-BC29-C5B8AD870EAC}"/>
    <dgm:cxn modelId="{54AD4142-AC7B-4340-A5AD-A5429F7A362D}" type="presOf" srcId="{2372D3A8-2603-4BFD-AE14-B5172E61F64E}" destId="{79EB04E2-CB94-47CB-BF51-E58EAD12EEDA}" srcOrd="0" destOrd="0" presId="urn:microsoft.com/office/officeart/2005/8/layout/hList3"/>
    <dgm:cxn modelId="{88685EE8-6C42-4E44-B5BB-E1A0B2D84A64}" type="presOf" srcId="{9C9C38D3-9CFE-41FD-AADE-2FEB03AFA5C6}" destId="{BDCA3504-611E-4231-AD40-E588C94B45E3}" srcOrd="0" destOrd="0" presId="urn:microsoft.com/office/officeart/2005/8/layout/hList3"/>
    <dgm:cxn modelId="{DE98FFDC-49AC-4B2E-9FE7-DD7BD38852AC}" srcId="{85B371C3-465D-4B74-AD84-25227DAA2FB6}" destId="{6AACEB87-9D44-4A58-B506-96242B803DDF}" srcOrd="2" destOrd="0" parTransId="{47FFD04E-D30C-4642-B751-A5A66E16E05E}" sibTransId="{78AA8385-9DDA-4352-A523-E894C9B67232}"/>
    <dgm:cxn modelId="{EAABFBAE-DEFD-460A-BAF2-E1BD5C0CF842}" srcId="{9C9C38D3-9CFE-41FD-AADE-2FEB03AFA5C6}" destId="{85B371C3-465D-4B74-AD84-25227DAA2FB6}" srcOrd="0" destOrd="0" parTransId="{2E350748-C5F3-4620-8C78-32B2C9DDA7EA}" sibTransId="{B28FABC9-A689-4ABC-BED4-3BF09EE2DB75}"/>
    <dgm:cxn modelId="{E59F3583-E984-44C8-97F9-35A93D2768A3}" type="presParOf" srcId="{BDCA3504-611E-4231-AD40-E588C94B45E3}" destId="{26931827-96F4-4446-87F3-625F644B83E5}" srcOrd="0" destOrd="0" presId="urn:microsoft.com/office/officeart/2005/8/layout/hList3"/>
    <dgm:cxn modelId="{82B42F25-BFBA-4BDF-931A-25DD36732FDF}" type="presParOf" srcId="{BDCA3504-611E-4231-AD40-E588C94B45E3}" destId="{7E3C71B1-8C01-4BA5-8F8E-75C07ECE3F9E}" srcOrd="1" destOrd="0" presId="urn:microsoft.com/office/officeart/2005/8/layout/hList3"/>
    <dgm:cxn modelId="{24601FCA-E6EA-47CE-B1A7-B80DBA1ED6EE}" type="presParOf" srcId="{7E3C71B1-8C01-4BA5-8F8E-75C07ECE3F9E}" destId="{79EB04E2-CB94-47CB-BF51-E58EAD12EEDA}" srcOrd="0" destOrd="0" presId="urn:microsoft.com/office/officeart/2005/8/layout/hList3"/>
    <dgm:cxn modelId="{FE0DBAA5-249C-40F1-8CFC-7FA79DA6CC7F}" type="presParOf" srcId="{7E3C71B1-8C01-4BA5-8F8E-75C07ECE3F9E}" destId="{BE10C0B1-12AF-4728-B3BD-88B80336CFB5}" srcOrd="1" destOrd="0" presId="urn:microsoft.com/office/officeart/2005/8/layout/hList3"/>
    <dgm:cxn modelId="{4D2FA022-0372-4714-B1BF-BEFCF7888E37}" type="presParOf" srcId="{7E3C71B1-8C01-4BA5-8F8E-75C07ECE3F9E}" destId="{CF60B793-2A98-4FA7-893C-9439F45CC551}" srcOrd="2" destOrd="0" presId="urn:microsoft.com/office/officeart/2005/8/layout/hList3"/>
    <dgm:cxn modelId="{DF9C5579-E315-42BF-8CC8-1283EA0ADF20}" type="presParOf" srcId="{BDCA3504-611E-4231-AD40-E588C94B45E3}" destId="{27FDDAF5-F028-4F74-AD1E-1297D293600C}" srcOrd="2" destOrd="0" presId="urn:microsoft.com/office/officeart/2005/8/layout/hList3"/>
  </dgm:cxnLst>
  <dgm:bg>
    <a:effectLst/>
  </dgm:bg>
  <dgm:whole>
    <a:ln w="25400">
      <a:solidFill>
        <a:schemeClr val="accent5">
          <a:lumMod val="50000"/>
        </a:schemeClr>
      </a:solidFill>
    </a:ln>
  </dgm:whole>
  <dgm:extLst>
    <a:ext uri="http://schemas.microsoft.com/office/drawing/2008/diagram">
      <dsp:dataModelExt xmlns:dsp="http://schemas.microsoft.com/office/drawing/2008/diagram" xmlns=""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9C38D3-9CFE-41FD-AADE-2FEB03AFA5C6}" type="doc">
      <dgm:prSet loTypeId="urn:microsoft.com/office/officeart/2005/8/layout/hList3" loCatId="list" qsTypeId="urn:microsoft.com/office/officeart/2005/8/quickstyle/simple1" qsCatId="simple" csTypeId="urn:microsoft.com/office/officeart/2005/8/colors/accent1_2" csCatId="accent1" phldr="1"/>
      <dgm:spPr/>
      <dgm:t>
        <a:bodyPr/>
        <a:lstStyle/>
        <a:p>
          <a:endParaRPr lang="en-US"/>
        </a:p>
      </dgm:t>
    </dgm:pt>
    <dgm:pt modelId="{85B371C3-465D-4B74-AD84-25227DAA2FB6}">
      <dgm:prSet phldrT="[Text]"/>
      <dgm:spPr>
        <a:ln w="25400">
          <a:noFill/>
        </a:ln>
      </dgm:spPr>
      <dgm:t>
        <a:bodyPr/>
        <a:lstStyle/>
        <a:p>
          <a:r>
            <a:rPr lang="en-GB" dirty="0" smtClean="0"/>
            <a:t>Barclays Corporate &amp; International</a:t>
          </a:r>
          <a:endParaRPr lang="en-US" dirty="0"/>
        </a:p>
      </dgm:t>
    </dgm:pt>
    <dgm:pt modelId="{2E350748-C5F3-4620-8C78-32B2C9DDA7EA}" type="parTrans" cxnId="{EAABFBAE-DEFD-460A-BAF2-E1BD5C0CF842}">
      <dgm:prSet/>
      <dgm:spPr/>
      <dgm:t>
        <a:bodyPr/>
        <a:lstStyle/>
        <a:p>
          <a:endParaRPr lang="en-US"/>
        </a:p>
      </dgm:t>
    </dgm:pt>
    <dgm:pt modelId="{B28FABC9-A689-4ABC-BED4-3BF09EE2DB75}" type="sibTrans" cxnId="{EAABFBAE-DEFD-460A-BAF2-E1BD5C0CF842}">
      <dgm:prSet/>
      <dgm:spPr/>
      <dgm:t>
        <a:bodyPr/>
        <a:lstStyle/>
        <a:p>
          <a:endParaRPr lang="en-US"/>
        </a:p>
      </dgm:t>
    </dgm:pt>
    <dgm:pt modelId="{2372D3A8-2603-4BFD-AE14-B5172E61F64E}">
      <dgm:prSet phldrT="[Text]"/>
      <dgm:spPr/>
      <dgm:t>
        <a:bodyPr/>
        <a:lstStyle/>
        <a:p>
          <a:r>
            <a:rPr lang="en-GB" dirty="0" smtClean="0"/>
            <a:t>Corporate and Investment Bank</a:t>
          </a:r>
          <a:endParaRPr lang="en-US" dirty="0"/>
        </a:p>
      </dgm:t>
    </dgm:pt>
    <dgm:pt modelId="{F1D73EBB-7BF7-47C0-9271-55F8ED499480}" type="parTrans" cxnId="{03DEC39B-0CB0-4C99-8C4C-79033F4A0845}">
      <dgm:prSet/>
      <dgm:spPr/>
      <dgm:t>
        <a:bodyPr/>
        <a:lstStyle/>
        <a:p>
          <a:endParaRPr lang="en-US"/>
        </a:p>
      </dgm:t>
    </dgm:pt>
    <dgm:pt modelId="{60E21A16-6CA8-4EE5-BC29-C5B8AD870EAC}" type="sibTrans" cxnId="{03DEC39B-0CB0-4C99-8C4C-79033F4A0845}">
      <dgm:prSet/>
      <dgm:spPr/>
      <dgm:t>
        <a:bodyPr/>
        <a:lstStyle/>
        <a:p>
          <a:endParaRPr lang="en-US"/>
        </a:p>
      </dgm:t>
    </dgm:pt>
    <dgm:pt modelId="{8927B3B0-4636-468E-9236-7C9A6786B973}">
      <dgm:prSet phldrT="[Text]"/>
      <dgm:spPr/>
      <dgm:t>
        <a:bodyPr/>
        <a:lstStyle/>
        <a:p>
          <a:r>
            <a:rPr lang="en-GB" dirty="0" smtClean="0"/>
            <a:t>Consumer, Cards and Payments</a:t>
          </a:r>
          <a:endParaRPr lang="en-US" dirty="0"/>
        </a:p>
      </dgm:t>
    </dgm:pt>
    <dgm:pt modelId="{6C664DE8-535A-478B-910A-205D862D45BB}" type="parTrans" cxnId="{800663FA-039C-4640-ADA5-273C62714AF1}">
      <dgm:prSet/>
      <dgm:spPr/>
      <dgm:t>
        <a:bodyPr/>
        <a:lstStyle/>
        <a:p>
          <a:endParaRPr lang="en-US"/>
        </a:p>
      </dgm:t>
    </dgm:pt>
    <dgm:pt modelId="{A2D615AF-8A21-419F-8A35-446CBA86F33C}" type="sibTrans" cxnId="{800663FA-039C-4640-ADA5-273C62714AF1}">
      <dgm:prSet/>
      <dgm:spPr/>
      <dgm:t>
        <a:bodyPr/>
        <a:lstStyle/>
        <a:p>
          <a:endParaRPr lang="en-US"/>
        </a:p>
      </dgm:t>
    </dgm:pt>
    <dgm:pt modelId="{6AACEB87-9D44-4A58-B506-96242B803DDF}">
      <dgm:prSet phldrT="[Text]"/>
      <dgm:spPr/>
      <dgm:t>
        <a:bodyPr/>
        <a:lstStyle/>
        <a:p>
          <a:r>
            <a:rPr lang="en-GB" dirty="0" smtClean="0"/>
            <a:t>Barclaycard &amp; Wealth International</a:t>
          </a:r>
          <a:endParaRPr lang="en-US" dirty="0"/>
        </a:p>
      </dgm:t>
    </dgm:pt>
    <dgm:pt modelId="{47FFD04E-D30C-4642-B751-A5A66E16E05E}" type="parTrans" cxnId="{DE98FFDC-49AC-4B2E-9FE7-DD7BD38852AC}">
      <dgm:prSet/>
      <dgm:spPr/>
      <dgm:t>
        <a:bodyPr/>
        <a:lstStyle/>
        <a:p>
          <a:endParaRPr lang="en-US"/>
        </a:p>
      </dgm:t>
    </dgm:pt>
    <dgm:pt modelId="{78AA8385-9DDA-4352-A523-E894C9B67232}" type="sibTrans" cxnId="{DE98FFDC-49AC-4B2E-9FE7-DD7BD38852AC}">
      <dgm:prSet/>
      <dgm:spPr/>
      <dgm:t>
        <a:bodyPr/>
        <a:lstStyle/>
        <a:p>
          <a:endParaRPr lang="en-US"/>
        </a:p>
      </dgm:t>
    </dgm:pt>
    <dgm:pt modelId="{BDCA3504-611E-4231-AD40-E588C94B45E3}" type="pres">
      <dgm:prSet presAssocID="{9C9C38D3-9CFE-41FD-AADE-2FEB03AFA5C6}" presName="composite" presStyleCnt="0">
        <dgm:presLayoutVars>
          <dgm:chMax val="1"/>
          <dgm:dir/>
          <dgm:resizeHandles val="exact"/>
        </dgm:presLayoutVars>
      </dgm:prSet>
      <dgm:spPr/>
      <dgm:t>
        <a:bodyPr/>
        <a:lstStyle/>
        <a:p>
          <a:endParaRPr lang="en-US"/>
        </a:p>
      </dgm:t>
    </dgm:pt>
    <dgm:pt modelId="{26931827-96F4-4446-87F3-625F644B83E5}" type="pres">
      <dgm:prSet presAssocID="{85B371C3-465D-4B74-AD84-25227DAA2FB6}" presName="roof" presStyleLbl="dkBgShp" presStyleIdx="0" presStyleCnt="2"/>
      <dgm:spPr/>
      <dgm:t>
        <a:bodyPr/>
        <a:lstStyle/>
        <a:p>
          <a:endParaRPr lang="en-US"/>
        </a:p>
      </dgm:t>
    </dgm:pt>
    <dgm:pt modelId="{7E3C71B1-8C01-4BA5-8F8E-75C07ECE3F9E}" type="pres">
      <dgm:prSet presAssocID="{85B371C3-465D-4B74-AD84-25227DAA2FB6}" presName="pillars" presStyleCnt="0"/>
      <dgm:spPr/>
    </dgm:pt>
    <dgm:pt modelId="{79EB04E2-CB94-47CB-BF51-E58EAD12EEDA}" type="pres">
      <dgm:prSet presAssocID="{85B371C3-465D-4B74-AD84-25227DAA2FB6}" presName="pillar1" presStyleLbl="node1" presStyleIdx="0" presStyleCnt="3">
        <dgm:presLayoutVars>
          <dgm:bulletEnabled val="1"/>
        </dgm:presLayoutVars>
      </dgm:prSet>
      <dgm:spPr/>
      <dgm:t>
        <a:bodyPr/>
        <a:lstStyle/>
        <a:p>
          <a:endParaRPr lang="en-US"/>
        </a:p>
      </dgm:t>
    </dgm:pt>
    <dgm:pt modelId="{BE10C0B1-12AF-4728-B3BD-88B80336CFB5}" type="pres">
      <dgm:prSet presAssocID="{8927B3B0-4636-468E-9236-7C9A6786B973}" presName="pillarX" presStyleLbl="node1" presStyleIdx="1" presStyleCnt="3">
        <dgm:presLayoutVars>
          <dgm:bulletEnabled val="1"/>
        </dgm:presLayoutVars>
      </dgm:prSet>
      <dgm:spPr/>
      <dgm:t>
        <a:bodyPr/>
        <a:lstStyle/>
        <a:p>
          <a:endParaRPr lang="en-US"/>
        </a:p>
      </dgm:t>
    </dgm:pt>
    <dgm:pt modelId="{CF60B793-2A98-4FA7-893C-9439F45CC551}" type="pres">
      <dgm:prSet presAssocID="{6AACEB87-9D44-4A58-B506-96242B803DDF}" presName="pillarX" presStyleLbl="node1" presStyleIdx="2" presStyleCnt="3">
        <dgm:presLayoutVars>
          <dgm:bulletEnabled val="1"/>
        </dgm:presLayoutVars>
      </dgm:prSet>
      <dgm:spPr/>
      <dgm:t>
        <a:bodyPr/>
        <a:lstStyle/>
        <a:p>
          <a:endParaRPr lang="en-US"/>
        </a:p>
      </dgm:t>
    </dgm:pt>
    <dgm:pt modelId="{27FDDAF5-F028-4F74-AD1E-1297D293600C}" type="pres">
      <dgm:prSet presAssocID="{85B371C3-465D-4B74-AD84-25227DAA2FB6}" presName="base" presStyleLbl="dkBgShp" presStyleIdx="1" presStyleCnt="2"/>
      <dgm:spPr/>
    </dgm:pt>
  </dgm:ptLst>
  <dgm:cxnLst>
    <dgm:cxn modelId="{01271570-E41C-45A2-BCE6-22809F7ED188}" type="presOf" srcId="{6AACEB87-9D44-4A58-B506-96242B803DDF}" destId="{CF60B793-2A98-4FA7-893C-9439F45CC551}" srcOrd="0" destOrd="0" presId="urn:microsoft.com/office/officeart/2005/8/layout/hList3"/>
    <dgm:cxn modelId="{473BBF42-6806-4755-BBE0-8CEB22C56E24}" type="presOf" srcId="{2372D3A8-2603-4BFD-AE14-B5172E61F64E}" destId="{79EB04E2-CB94-47CB-BF51-E58EAD12EEDA}" srcOrd="0" destOrd="0" presId="urn:microsoft.com/office/officeart/2005/8/layout/hList3"/>
    <dgm:cxn modelId="{6477A3B8-8CE5-44FE-933C-2A7CD38E6D8A}" type="presOf" srcId="{9C9C38D3-9CFE-41FD-AADE-2FEB03AFA5C6}" destId="{BDCA3504-611E-4231-AD40-E588C94B45E3}" srcOrd="0" destOrd="0" presId="urn:microsoft.com/office/officeart/2005/8/layout/hList3"/>
    <dgm:cxn modelId="{800663FA-039C-4640-ADA5-273C62714AF1}" srcId="{85B371C3-465D-4B74-AD84-25227DAA2FB6}" destId="{8927B3B0-4636-468E-9236-7C9A6786B973}" srcOrd="1" destOrd="0" parTransId="{6C664DE8-535A-478B-910A-205D862D45BB}" sibTransId="{A2D615AF-8A21-419F-8A35-446CBA86F33C}"/>
    <dgm:cxn modelId="{575AA289-347E-47DA-98C3-8D82D1DAF20A}" type="presOf" srcId="{85B371C3-465D-4B74-AD84-25227DAA2FB6}" destId="{26931827-96F4-4446-87F3-625F644B83E5}" srcOrd="0" destOrd="0" presId="urn:microsoft.com/office/officeart/2005/8/layout/hList3"/>
    <dgm:cxn modelId="{03DEC39B-0CB0-4C99-8C4C-79033F4A0845}" srcId="{85B371C3-465D-4B74-AD84-25227DAA2FB6}" destId="{2372D3A8-2603-4BFD-AE14-B5172E61F64E}" srcOrd="0" destOrd="0" parTransId="{F1D73EBB-7BF7-47C0-9271-55F8ED499480}" sibTransId="{60E21A16-6CA8-4EE5-BC29-C5B8AD870EAC}"/>
    <dgm:cxn modelId="{34AA4ADC-9C9B-4B70-BD52-A4DBD338B9BF}" type="presOf" srcId="{8927B3B0-4636-468E-9236-7C9A6786B973}" destId="{BE10C0B1-12AF-4728-B3BD-88B80336CFB5}" srcOrd="0" destOrd="0" presId="urn:microsoft.com/office/officeart/2005/8/layout/hList3"/>
    <dgm:cxn modelId="{DE98FFDC-49AC-4B2E-9FE7-DD7BD38852AC}" srcId="{85B371C3-465D-4B74-AD84-25227DAA2FB6}" destId="{6AACEB87-9D44-4A58-B506-96242B803DDF}" srcOrd="2" destOrd="0" parTransId="{47FFD04E-D30C-4642-B751-A5A66E16E05E}" sibTransId="{78AA8385-9DDA-4352-A523-E894C9B67232}"/>
    <dgm:cxn modelId="{EAABFBAE-DEFD-460A-BAF2-E1BD5C0CF842}" srcId="{9C9C38D3-9CFE-41FD-AADE-2FEB03AFA5C6}" destId="{85B371C3-465D-4B74-AD84-25227DAA2FB6}" srcOrd="0" destOrd="0" parTransId="{2E350748-C5F3-4620-8C78-32B2C9DDA7EA}" sibTransId="{B28FABC9-A689-4ABC-BED4-3BF09EE2DB75}"/>
    <dgm:cxn modelId="{C401C0C7-AB84-4274-92B0-6FB3F52CE3FF}" type="presParOf" srcId="{BDCA3504-611E-4231-AD40-E588C94B45E3}" destId="{26931827-96F4-4446-87F3-625F644B83E5}" srcOrd="0" destOrd="0" presId="urn:microsoft.com/office/officeart/2005/8/layout/hList3"/>
    <dgm:cxn modelId="{5525833A-01CE-4B58-99DB-CB3F7B5BC25A}" type="presParOf" srcId="{BDCA3504-611E-4231-AD40-E588C94B45E3}" destId="{7E3C71B1-8C01-4BA5-8F8E-75C07ECE3F9E}" srcOrd="1" destOrd="0" presId="urn:microsoft.com/office/officeart/2005/8/layout/hList3"/>
    <dgm:cxn modelId="{5695DE43-46D2-4538-AF3E-297CA1F2A41E}" type="presParOf" srcId="{7E3C71B1-8C01-4BA5-8F8E-75C07ECE3F9E}" destId="{79EB04E2-CB94-47CB-BF51-E58EAD12EEDA}" srcOrd="0" destOrd="0" presId="urn:microsoft.com/office/officeart/2005/8/layout/hList3"/>
    <dgm:cxn modelId="{E969DD32-3C25-4C51-85D6-24EF1B067F31}" type="presParOf" srcId="{7E3C71B1-8C01-4BA5-8F8E-75C07ECE3F9E}" destId="{BE10C0B1-12AF-4728-B3BD-88B80336CFB5}" srcOrd="1" destOrd="0" presId="urn:microsoft.com/office/officeart/2005/8/layout/hList3"/>
    <dgm:cxn modelId="{01FF8CB2-71F0-4B18-A907-5BA1ADE4136B}" type="presParOf" srcId="{7E3C71B1-8C01-4BA5-8F8E-75C07ECE3F9E}" destId="{CF60B793-2A98-4FA7-893C-9439F45CC551}" srcOrd="2" destOrd="0" presId="urn:microsoft.com/office/officeart/2005/8/layout/hList3"/>
    <dgm:cxn modelId="{68E933E2-A882-45BC-B621-AB7E9D665748}" type="presParOf" srcId="{BDCA3504-611E-4231-AD40-E588C94B45E3}" destId="{27FDDAF5-F028-4F74-AD1E-1297D293600C}" srcOrd="2" destOrd="0" presId="urn:microsoft.com/office/officeart/2005/8/layout/hList3"/>
  </dgm:cxnLst>
  <dgm:bg>
    <a:effectLst/>
  </dgm:bg>
  <dgm:whole>
    <a:ln w="25400">
      <a:solidFill>
        <a:schemeClr val="accent5">
          <a:lumMod val="50000"/>
        </a:schemeClr>
      </a:solidFill>
    </a:ln>
  </dgm:whole>
  <dgm:extLst>
    <a:ext uri="http://schemas.microsoft.com/office/drawing/2008/diagram">
      <dsp:dataModelExt xmlns:dsp="http://schemas.microsoft.com/office/drawing/2008/diagram" xmlns="" relId="rId13"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6931827-96F4-4446-87F3-625F644B83E5}">
      <dsp:nvSpPr>
        <dsp:cNvPr id="0" name=""/>
        <dsp:cNvSpPr/>
      </dsp:nvSpPr>
      <dsp:spPr>
        <a:xfrm>
          <a:off x="0" y="0"/>
          <a:ext cx="3427562" cy="670272"/>
        </a:xfrm>
        <a:prstGeom prst="rect">
          <a:avLst/>
        </a:prstGeom>
        <a:solidFill>
          <a:schemeClr val="accent1">
            <a:shade val="80000"/>
            <a:hueOff val="0"/>
            <a:satOff val="0"/>
            <a:lumOff val="0"/>
            <a:alphaOff val="0"/>
          </a:schemeClr>
        </a:solidFill>
        <a:ln w="25400">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t>Barclays UK</a:t>
          </a:r>
          <a:endParaRPr lang="en-US" sz="2000" kern="1200" dirty="0"/>
        </a:p>
      </dsp:txBody>
      <dsp:txXfrm>
        <a:off x="0" y="0"/>
        <a:ext cx="3427562" cy="670272"/>
      </dsp:txXfrm>
    </dsp:sp>
    <dsp:sp modelId="{79EB04E2-CB94-47CB-BF51-E58EAD12EEDA}">
      <dsp:nvSpPr>
        <dsp:cNvPr id="0" name=""/>
        <dsp:cNvSpPr/>
      </dsp:nvSpPr>
      <dsp:spPr>
        <a:xfrm>
          <a:off x="1673" y="670272"/>
          <a:ext cx="1141404" cy="140757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GB" sz="1300" kern="1200" dirty="0" smtClean="0"/>
            <a:t>Personal Banking</a:t>
          </a:r>
          <a:endParaRPr lang="en-US" sz="1300" kern="1200" dirty="0"/>
        </a:p>
      </dsp:txBody>
      <dsp:txXfrm>
        <a:off x="1673" y="670272"/>
        <a:ext cx="1141404" cy="1407571"/>
      </dsp:txXfrm>
    </dsp:sp>
    <dsp:sp modelId="{BE10C0B1-12AF-4728-B3BD-88B80336CFB5}">
      <dsp:nvSpPr>
        <dsp:cNvPr id="0" name=""/>
        <dsp:cNvSpPr/>
      </dsp:nvSpPr>
      <dsp:spPr>
        <a:xfrm>
          <a:off x="1143078" y="670272"/>
          <a:ext cx="1141404" cy="140757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GB" sz="1300" kern="1200" dirty="0" smtClean="0"/>
            <a:t>UK Cards</a:t>
          </a:r>
          <a:endParaRPr lang="en-US" sz="1300" kern="1200" dirty="0"/>
        </a:p>
      </dsp:txBody>
      <dsp:txXfrm>
        <a:off x="1143078" y="670272"/>
        <a:ext cx="1141404" cy="1407571"/>
      </dsp:txXfrm>
    </dsp:sp>
    <dsp:sp modelId="{CF60B793-2A98-4FA7-893C-9439F45CC551}">
      <dsp:nvSpPr>
        <dsp:cNvPr id="0" name=""/>
        <dsp:cNvSpPr/>
      </dsp:nvSpPr>
      <dsp:spPr>
        <a:xfrm>
          <a:off x="2284483" y="670272"/>
          <a:ext cx="1141404" cy="140757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GB" sz="1300" kern="1200" dirty="0" smtClean="0"/>
            <a:t>Wealth, Entrepreneurs &amp; Business Banking</a:t>
          </a:r>
          <a:endParaRPr lang="en-US" sz="1300" kern="1200" dirty="0"/>
        </a:p>
      </dsp:txBody>
      <dsp:txXfrm>
        <a:off x="2284483" y="670272"/>
        <a:ext cx="1141404" cy="1407571"/>
      </dsp:txXfrm>
    </dsp:sp>
    <dsp:sp modelId="{27FDDAF5-F028-4F74-AD1E-1297D293600C}">
      <dsp:nvSpPr>
        <dsp:cNvPr id="0" name=""/>
        <dsp:cNvSpPr/>
      </dsp:nvSpPr>
      <dsp:spPr>
        <a:xfrm>
          <a:off x="0" y="2077844"/>
          <a:ext cx="3427562" cy="156396"/>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6931827-96F4-4446-87F3-625F644B83E5}">
      <dsp:nvSpPr>
        <dsp:cNvPr id="0" name=""/>
        <dsp:cNvSpPr/>
      </dsp:nvSpPr>
      <dsp:spPr>
        <a:xfrm>
          <a:off x="0" y="0"/>
          <a:ext cx="3427562" cy="670272"/>
        </a:xfrm>
        <a:prstGeom prst="rect">
          <a:avLst/>
        </a:prstGeom>
        <a:solidFill>
          <a:schemeClr val="accent1">
            <a:shade val="80000"/>
            <a:hueOff val="0"/>
            <a:satOff val="0"/>
            <a:lumOff val="0"/>
            <a:alphaOff val="0"/>
          </a:schemeClr>
        </a:solidFill>
        <a:ln w="25400">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GB" sz="1800" kern="1200" dirty="0" smtClean="0"/>
            <a:t>Barclays Corporate &amp; International</a:t>
          </a:r>
          <a:endParaRPr lang="en-US" sz="1800" kern="1200" dirty="0"/>
        </a:p>
      </dsp:txBody>
      <dsp:txXfrm>
        <a:off x="0" y="0"/>
        <a:ext cx="3427562" cy="670272"/>
      </dsp:txXfrm>
    </dsp:sp>
    <dsp:sp modelId="{79EB04E2-CB94-47CB-BF51-E58EAD12EEDA}">
      <dsp:nvSpPr>
        <dsp:cNvPr id="0" name=""/>
        <dsp:cNvSpPr/>
      </dsp:nvSpPr>
      <dsp:spPr>
        <a:xfrm>
          <a:off x="1673" y="670272"/>
          <a:ext cx="1141404" cy="140757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GB" sz="1400" kern="1200" dirty="0" smtClean="0"/>
            <a:t>Corporate and Investment Bank</a:t>
          </a:r>
          <a:endParaRPr lang="en-US" sz="1400" kern="1200" dirty="0"/>
        </a:p>
      </dsp:txBody>
      <dsp:txXfrm>
        <a:off x="1673" y="670272"/>
        <a:ext cx="1141404" cy="1407571"/>
      </dsp:txXfrm>
    </dsp:sp>
    <dsp:sp modelId="{BE10C0B1-12AF-4728-B3BD-88B80336CFB5}">
      <dsp:nvSpPr>
        <dsp:cNvPr id="0" name=""/>
        <dsp:cNvSpPr/>
      </dsp:nvSpPr>
      <dsp:spPr>
        <a:xfrm>
          <a:off x="1143078" y="670272"/>
          <a:ext cx="1141404" cy="140757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GB" sz="1400" kern="1200" dirty="0" smtClean="0"/>
            <a:t>Consumer, Cards and Payments</a:t>
          </a:r>
          <a:endParaRPr lang="en-US" sz="1400" kern="1200" dirty="0"/>
        </a:p>
      </dsp:txBody>
      <dsp:txXfrm>
        <a:off x="1143078" y="670272"/>
        <a:ext cx="1141404" cy="1407571"/>
      </dsp:txXfrm>
    </dsp:sp>
    <dsp:sp modelId="{CF60B793-2A98-4FA7-893C-9439F45CC551}">
      <dsp:nvSpPr>
        <dsp:cNvPr id="0" name=""/>
        <dsp:cNvSpPr/>
      </dsp:nvSpPr>
      <dsp:spPr>
        <a:xfrm>
          <a:off x="2284483" y="670272"/>
          <a:ext cx="1141404" cy="140757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GB" sz="1400" kern="1200" dirty="0" smtClean="0"/>
            <a:t>Barclaycard &amp; Wealth International</a:t>
          </a:r>
          <a:endParaRPr lang="en-US" sz="1400" kern="1200" dirty="0"/>
        </a:p>
      </dsp:txBody>
      <dsp:txXfrm>
        <a:off x="2284483" y="670272"/>
        <a:ext cx="1141404" cy="1407571"/>
      </dsp:txXfrm>
    </dsp:sp>
    <dsp:sp modelId="{27FDDAF5-F028-4F74-AD1E-1297D293600C}">
      <dsp:nvSpPr>
        <dsp:cNvPr id="0" name=""/>
        <dsp:cNvSpPr/>
      </dsp:nvSpPr>
      <dsp:spPr>
        <a:xfrm>
          <a:off x="0" y="2077844"/>
          <a:ext cx="3427562" cy="156396"/>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0.55655</cdr:x>
      <cdr:y>0.21363</cdr:y>
    </cdr:from>
    <cdr:to>
      <cdr:x>0.92304</cdr:x>
      <cdr:y>0.28574</cdr:y>
    </cdr:to>
    <cdr:sp macro="" textlink="">
      <cdr:nvSpPr>
        <cdr:cNvPr id="3" name="TextBox 2"/>
        <cdr:cNvSpPr txBox="1"/>
      </cdr:nvSpPr>
      <cdr:spPr>
        <a:xfrm xmlns:a="http://schemas.openxmlformats.org/drawingml/2006/main">
          <a:off x="3422500" y="911900"/>
          <a:ext cx="2253802" cy="307777"/>
        </a:xfrm>
        <a:prstGeom xmlns:a="http://schemas.openxmlformats.org/drawingml/2006/main" prst="rect">
          <a:avLst/>
        </a:prstGeom>
        <a:noFill xmlns:a="http://schemas.openxmlformats.org/drawingml/2006/main"/>
      </cdr:spPr>
      <cdr:txBody>
        <a:bodyPr xmlns:a="http://schemas.openxmlformats.org/drawingml/2006/main" vertOverflow="clip" wrap="square" lIns="0" tIns="0" rIns="0" bIns="0" rtlCol="0">
          <a:spAutoFit/>
        </a:bodyPr>
        <a:lstStyle xmlns:a="http://schemas.openxmlformats.org/drawingml/2006/main"/>
        <a:p xmlns:a="http://schemas.openxmlformats.org/drawingml/2006/main">
          <a:pPr algn="ctr"/>
          <a:r>
            <a:rPr lang="en-GB" sz="2000" dirty="0" smtClean="0">
              <a:solidFill>
                <a:srgbClr val="FF0000"/>
              </a:solidFill>
              <a:latin typeface="Arial" pitchFamily="34" charset="0"/>
              <a:cs typeface="Arial" pitchFamily="34" charset="0"/>
            </a:rPr>
            <a:t>3x increase</a:t>
          </a:r>
          <a:endParaRPr lang="en-US" sz="2000" dirty="0" err="1" smtClean="0">
            <a:solidFill>
              <a:srgbClr val="FF0000"/>
            </a:solidFill>
            <a:latin typeface="Arial" pitchFamily="34" charset="0"/>
            <a:cs typeface="Arial" pitchFamily="34" charset="0"/>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09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solidFill>
                  <a:schemeClr val="tx1"/>
                </a:solidFill>
                <a:latin typeface="Arial" pitchFamily="34" charset="0"/>
                <a:ea typeface="+mn-ea"/>
              </a:defRPr>
            </a:lvl1pPr>
          </a:lstStyle>
          <a:p>
            <a:pPr>
              <a:defRPr/>
            </a:pPr>
            <a:endParaRPr lang="en-US" dirty="0"/>
          </a:p>
        </p:txBody>
      </p:sp>
      <p:sp>
        <p:nvSpPr>
          <p:cNvPr id="21094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solidFill>
                  <a:schemeClr val="tx1"/>
                </a:solidFill>
                <a:latin typeface="Arial" pitchFamily="34" charset="0"/>
                <a:ea typeface="+mn-ea"/>
              </a:defRPr>
            </a:lvl1pPr>
          </a:lstStyle>
          <a:p>
            <a:pPr>
              <a:defRPr/>
            </a:pPr>
            <a:endParaRPr lang="en-US" dirty="0"/>
          </a:p>
        </p:txBody>
      </p:sp>
      <p:sp>
        <p:nvSpPr>
          <p:cNvPr id="51204" name="Rectangle 4"/>
          <p:cNvSpPr>
            <a:spLocks noGrp="1" noRot="1" noChangeAspect="1" noChangeArrowheads="1" noTextEdit="1"/>
          </p:cNvSpPr>
          <p:nvPr>
            <p:ph type="sldImg" idx="2"/>
          </p:nvPr>
        </p:nvSpPr>
        <p:spPr bwMode="auto">
          <a:xfrm>
            <a:off x="384175" y="685800"/>
            <a:ext cx="6089650" cy="3429000"/>
          </a:xfrm>
          <a:prstGeom prst="rect">
            <a:avLst/>
          </a:prstGeom>
          <a:noFill/>
          <a:ln w="9525">
            <a:solidFill>
              <a:srgbClr val="000000"/>
            </a:solidFill>
            <a:miter lim="800000"/>
            <a:headEnd/>
            <a:tailEnd/>
          </a:ln>
        </p:spPr>
      </p:sp>
      <p:sp>
        <p:nvSpPr>
          <p:cNvPr id="21094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21095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solidFill>
                  <a:schemeClr val="tx1"/>
                </a:solidFill>
                <a:latin typeface="Arial" pitchFamily="34" charset="0"/>
                <a:ea typeface="+mn-ea"/>
              </a:defRPr>
            </a:lvl1pPr>
          </a:lstStyle>
          <a:p>
            <a:pPr>
              <a:defRPr/>
            </a:pPr>
            <a:endParaRPr lang="en-US" dirty="0"/>
          </a:p>
        </p:txBody>
      </p:sp>
      <p:sp>
        <p:nvSpPr>
          <p:cNvPr id="21095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solidFill>
                  <a:schemeClr val="tx1"/>
                </a:solidFill>
                <a:latin typeface="Arial" pitchFamily="34" charset="0"/>
                <a:ea typeface="+mn-ea"/>
              </a:defRPr>
            </a:lvl1pPr>
          </a:lstStyle>
          <a:p>
            <a:pPr>
              <a:defRPr/>
            </a:pPr>
            <a:fld id="{22FBA44D-A8BE-47AE-99A8-5887BF7DEEDD}" type="slidenum">
              <a:rPr lang="en-US"/>
              <a:pPr>
                <a:defRPr/>
              </a:pPr>
              <a:t>‹#›</a:t>
            </a:fld>
            <a:endParaRPr lang="en-US" dirty="0"/>
          </a:p>
        </p:txBody>
      </p:sp>
    </p:spTree>
    <p:extLst>
      <p:ext uri="{BB962C8B-B14F-4D97-AF65-F5344CB8AC3E}">
        <p14:creationId xmlns="" xmlns:p14="http://schemas.microsoft.com/office/powerpoint/2010/main" val="24579123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6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6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6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6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6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en.wikipedia.org/wiki/Japanese_martial_arts" TargetMode="External"/><Relationship Id="rId7" Type="http://schemas.openxmlformats.org/officeDocument/2006/relationships/hyperlink" Target="https://en.wiktionary.org/wiki/en:%E6%B0%A3"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en.wiktionary.org/wiki/en:%E5%90%88" TargetMode="External"/><Relationship Id="rId5" Type="http://schemas.openxmlformats.org/officeDocument/2006/relationships/hyperlink" Target="https://en.wikipedia.org/wiki/Kanji" TargetMode="External"/><Relationship Id="rId4" Type="http://schemas.openxmlformats.org/officeDocument/2006/relationships/hyperlink" Target="https://en.wikipedia.org/wiki/Japanese_language"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www.mckinsey.com/business-functions/organization/our-insights/how-to-beat-the-transformation-odds"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baseline="0" dirty="0" smtClean="0"/>
              <a:t>First, some context</a:t>
            </a:r>
          </a:p>
        </p:txBody>
      </p:sp>
      <p:sp>
        <p:nvSpPr>
          <p:cNvPr id="4" name="Slide Number Placeholder 3"/>
          <p:cNvSpPr>
            <a:spLocks noGrp="1"/>
          </p:cNvSpPr>
          <p:nvPr>
            <p:ph type="sldNum" sz="quarter" idx="10"/>
          </p:nvPr>
        </p:nvSpPr>
        <p:spPr/>
        <p:txBody>
          <a:bodyPr/>
          <a:lstStyle/>
          <a:p>
            <a:pPr>
              <a:defRPr/>
            </a:pPr>
            <a:fld id="{22FBA44D-A8BE-47AE-99A8-5887BF7DEEDD}" type="slidenum">
              <a:rPr lang="en-US" smtClean="0"/>
              <a:pPr>
                <a:defRPr/>
              </a:pPr>
              <a:t>2</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+2 every week</a:t>
            </a:r>
            <a:endParaRPr lang="en-GB" dirty="0"/>
          </a:p>
        </p:txBody>
      </p:sp>
      <p:sp>
        <p:nvSpPr>
          <p:cNvPr id="4" name="Slide Number Placeholder 3"/>
          <p:cNvSpPr>
            <a:spLocks noGrp="1"/>
          </p:cNvSpPr>
          <p:nvPr>
            <p:ph type="sldNum" sz="quarter" idx="10"/>
          </p:nvPr>
        </p:nvSpPr>
        <p:spPr/>
        <p:txBody>
          <a:bodyPr/>
          <a:lstStyle/>
          <a:p>
            <a:pPr>
              <a:defRPr/>
            </a:pPr>
            <a:fld id="{22FBA44D-A8BE-47AE-99A8-5887BF7DEEDD}" type="slidenum">
              <a:rPr lang="en-US" smtClean="0"/>
              <a:pPr>
                <a:defRPr/>
              </a:pPr>
              <a:t>12</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22FBA44D-A8BE-47AE-99A8-5887BF7DEEDD}" type="slidenum">
              <a:rPr lang="en-US" smtClean="0"/>
              <a:pPr>
                <a:defRPr/>
              </a:pPr>
              <a:t>13</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22FBA44D-A8BE-47AE-99A8-5887BF7DEEDD}" type="slidenum">
              <a:rPr lang="en-US" smtClean="0"/>
              <a:pPr>
                <a:defRPr/>
              </a:pPr>
              <a:t>14</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22FBA44D-A8BE-47AE-99A8-5887BF7DEEDD}" type="slidenum">
              <a:rPr lang="en-US" smtClean="0"/>
              <a:pPr>
                <a:defRPr/>
              </a:pPr>
              <a:t>15</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22FBA44D-A8BE-47AE-99A8-5887BF7DEEDD}" type="slidenum">
              <a:rPr lang="en-US" smtClean="0"/>
              <a:pPr>
                <a:defRPr/>
              </a:pPr>
              <a:t>16</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22FBA44D-A8BE-47AE-99A8-5887BF7DEEDD}" type="slidenum">
              <a:rPr lang="en-US" smtClean="0"/>
              <a:pPr>
                <a:defRPr/>
              </a:pPr>
              <a:t>17</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22FBA44D-A8BE-47AE-99A8-5887BF7DEEDD}" type="slidenum">
              <a:rPr lang="en-US" smtClean="0"/>
              <a:pPr>
                <a:defRPr/>
              </a:pPr>
              <a:t>18</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22FBA44D-A8BE-47AE-99A8-5887BF7DEEDD}" type="slidenum">
              <a:rPr lang="en-US" smtClean="0"/>
              <a:pPr>
                <a:defRPr/>
              </a:pPr>
              <a:t>19</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22FBA44D-A8BE-47AE-99A8-5887BF7DEEDD}" type="slidenum">
              <a:rPr lang="en-US" smtClean="0"/>
              <a:pPr>
                <a:defRPr/>
              </a:pPr>
              <a:t>20</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22FBA44D-A8BE-47AE-99A8-5887BF7DEEDD}" type="slidenum">
              <a:rPr lang="en-US" smtClean="0"/>
              <a:pPr>
                <a:defRPr/>
              </a:pPr>
              <a:t>21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600" i="0" kern="1200" dirty="0" smtClean="0">
                <a:solidFill>
                  <a:schemeClr val="tx1"/>
                </a:solidFill>
                <a:latin typeface="Arial" pitchFamily="34" charset="0"/>
                <a:ea typeface="+mn-ea"/>
                <a:cs typeface="+mn-cs"/>
              </a:rPr>
              <a:t>Barclays is a transatlantic consumer, corporate and investment bank offering products and services across personal, corporate and investment banking, credit cards and wealth management, with a strong presence in our two home markets of the UK and the US. </a:t>
            </a:r>
            <a:endParaRPr lang="en-US" sz="1600" i="0" kern="1200" dirty="0" smtClean="0">
              <a:solidFill>
                <a:schemeClr val="tx1"/>
              </a:solidFill>
              <a:latin typeface="Arial" pitchFamily="34" charset="0"/>
              <a:ea typeface="+mn-ea"/>
              <a:cs typeface="+mn-cs"/>
            </a:endParaRPr>
          </a:p>
          <a:p>
            <a:r>
              <a:rPr lang="en-GB" sz="1600" i="0" kern="1200" dirty="0" smtClean="0">
                <a:solidFill>
                  <a:schemeClr val="tx1"/>
                </a:solidFill>
                <a:latin typeface="Arial" pitchFamily="34" charset="0"/>
                <a:ea typeface="+mn-ea"/>
                <a:cs typeface="+mn-cs"/>
              </a:rPr>
              <a:t> </a:t>
            </a:r>
            <a:endParaRPr lang="en-US" sz="1600" i="0" kern="1200" dirty="0" smtClean="0">
              <a:solidFill>
                <a:schemeClr val="tx1"/>
              </a:solidFill>
              <a:latin typeface="Arial" pitchFamily="34" charset="0"/>
              <a:ea typeface="+mn-ea"/>
              <a:cs typeface="+mn-cs"/>
            </a:endParaRPr>
          </a:p>
          <a:p>
            <a:r>
              <a:rPr lang="en-GB" sz="1600" i="0" kern="1200" dirty="0" smtClean="0">
                <a:solidFill>
                  <a:schemeClr val="tx1"/>
                </a:solidFill>
                <a:latin typeface="Arial" pitchFamily="34" charset="0"/>
                <a:ea typeface="+mn-ea"/>
                <a:cs typeface="+mn-cs"/>
              </a:rPr>
              <a:t>With over 325 years of history and expertise in banking, Barclays operates in over 40 countries and employs approximately 130,000 people. Barclays moves, lends, invests and protects money for customers and clients worldwide.</a:t>
            </a:r>
            <a:endParaRPr lang="en-US" sz="1600" i="0" kern="1200" dirty="0" smtClean="0">
              <a:solidFill>
                <a:schemeClr val="tx1"/>
              </a:solidFill>
              <a:latin typeface="Arial"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22FBA44D-A8BE-47AE-99A8-5887BF7DEEDD}" type="slidenum">
              <a:rPr lang="en-US" smtClean="0"/>
              <a:pPr>
                <a:defRPr/>
              </a:pPr>
              <a:t>3</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A great start...</a:t>
            </a:r>
          </a:p>
          <a:p>
            <a:endParaRPr lang="en-GB" dirty="0" smtClean="0"/>
          </a:p>
          <a:p>
            <a:r>
              <a:rPr lang="en-GB" dirty="0" smtClean="0"/>
              <a:t>However, it</a:t>
            </a:r>
            <a:r>
              <a:rPr lang="en-GB" baseline="0" dirty="0" smtClean="0"/>
              <a:t> takes many years for culture change to embed</a:t>
            </a:r>
          </a:p>
          <a:p>
            <a:endParaRPr lang="en-GB" baseline="0" dirty="0" smtClean="0"/>
          </a:p>
          <a:p>
            <a:r>
              <a:rPr lang="en-GB" baseline="0" dirty="0" smtClean="0"/>
              <a:t>It’s hard</a:t>
            </a:r>
          </a:p>
          <a:p>
            <a:endParaRPr lang="en-GB" dirty="0" smtClean="0"/>
          </a:p>
          <a:p>
            <a:r>
              <a:rPr lang="en-GB" dirty="0" smtClean="0"/>
              <a:t>26% of execs reported</a:t>
            </a:r>
            <a:r>
              <a:rPr lang="en-GB" baseline="0" dirty="0" smtClean="0"/>
              <a:t> successful enterprise transformations</a:t>
            </a:r>
            <a:endParaRPr lang="en-GB" dirty="0"/>
          </a:p>
        </p:txBody>
      </p:sp>
      <p:sp>
        <p:nvSpPr>
          <p:cNvPr id="4" name="Slide Number Placeholder 3"/>
          <p:cNvSpPr>
            <a:spLocks noGrp="1"/>
          </p:cNvSpPr>
          <p:nvPr>
            <p:ph type="sldNum" sz="quarter" idx="10"/>
          </p:nvPr>
        </p:nvSpPr>
        <p:spPr/>
        <p:txBody>
          <a:bodyPr/>
          <a:lstStyle/>
          <a:p>
            <a:pPr>
              <a:defRPr/>
            </a:pPr>
            <a:fld id="{22FBA44D-A8BE-47AE-99A8-5887BF7DEEDD}" type="slidenum">
              <a:rPr lang="en-US" smtClean="0"/>
              <a:pPr>
                <a:defRPr/>
              </a:pPr>
              <a:t>22</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600" b="1" i="0" kern="1200" dirty="0" smtClean="0">
                <a:solidFill>
                  <a:schemeClr val="tx1"/>
                </a:solidFill>
                <a:latin typeface="Arial" pitchFamily="34" charset="0"/>
                <a:ea typeface="+mn-ea"/>
                <a:cs typeface="+mn-cs"/>
              </a:rPr>
              <a:t>Aiki</a:t>
            </a:r>
            <a:r>
              <a:rPr lang="en-US" sz="1600" b="0" i="0" kern="1200" dirty="0" smtClean="0">
                <a:solidFill>
                  <a:schemeClr val="tx1"/>
                </a:solidFill>
                <a:latin typeface="Arial" pitchFamily="34" charset="0"/>
                <a:ea typeface="+mn-ea"/>
                <a:cs typeface="+mn-cs"/>
              </a:rPr>
              <a:t> is a </a:t>
            </a:r>
            <a:r>
              <a:rPr lang="en-US" sz="1600" b="0" i="0" u="none" strike="noStrike" kern="1200" dirty="0" smtClean="0">
                <a:solidFill>
                  <a:schemeClr val="tx1"/>
                </a:solidFill>
                <a:latin typeface="Arial" pitchFamily="34" charset="0"/>
                <a:ea typeface="+mn-ea"/>
                <a:cs typeface="+mn-cs"/>
                <a:hlinkClick r:id="rId3" tooltip="Japanese martial arts"/>
              </a:rPr>
              <a:t>Japanese martial arts</a:t>
            </a:r>
            <a:r>
              <a:rPr lang="en-US" sz="1600" b="0" i="0" kern="1200" dirty="0" smtClean="0">
                <a:solidFill>
                  <a:schemeClr val="tx1"/>
                </a:solidFill>
                <a:latin typeface="Arial" pitchFamily="34" charset="0"/>
                <a:ea typeface="+mn-ea"/>
                <a:cs typeface="+mn-cs"/>
              </a:rPr>
              <a:t> principle or tactic in which the defender blends (without clashing) with the attacker, then goes on to dominate the assailant through the strength of their application of internal dynamics or Ki energy to affect techniques. Blending with an attacker's movements allows the Aiki practitioner to control the actions of the attacker with minimal effort. One applies aiki by understanding the rhythm and intent of the attacker to find the optimal position and timing to apply a counter-technique.</a:t>
            </a:r>
          </a:p>
          <a:p>
            <a:r>
              <a:rPr lang="en-US" sz="1600" b="0" i="0" kern="1200" dirty="0" smtClean="0">
                <a:solidFill>
                  <a:schemeClr val="tx1"/>
                </a:solidFill>
                <a:latin typeface="Arial" pitchFamily="34" charset="0"/>
                <a:ea typeface="+mn-ea"/>
                <a:cs typeface="+mn-cs"/>
              </a:rPr>
              <a:t>In </a:t>
            </a:r>
            <a:r>
              <a:rPr lang="en-US" sz="1600" b="0" i="0" u="none" strike="noStrike" kern="1200" dirty="0" smtClean="0">
                <a:solidFill>
                  <a:schemeClr val="tx1"/>
                </a:solidFill>
                <a:latin typeface="Arial" pitchFamily="34" charset="0"/>
                <a:ea typeface="+mn-ea"/>
                <a:cs typeface="+mn-cs"/>
                <a:hlinkClick r:id="rId4" tooltip="Japanese language"/>
              </a:rPr>
              <a:t>Japanese</a:t>
            </a:r>
            <a:r>
              <a:rPr lang="en-US" sz="1600" b="0" i="0" kern="1200" dirty="0" smtClean="0">
                <a:solidFill>
                  <a:schemeClr val="tx1"/>
                </a:solidFill>
                <a:latin typeface="Arial" pitchFamily="34" charset="0"/>
                <a:ea typeface="+mn-ea"/>
                <a:cs typeface="+mn-cs"/>
              </a:rPr>
              <a:t> </a:t>
            </a:r>
            <a:r>
              <a:rPr lang="en-US" sz="1600" b="0" i="1" kern="1200" dirty="0" smtClean="0">
                <a:solidFill>
                  <a:schemeClr val="tx1"/>
                </a:solidFill>
                <a:latin typeface="Arial" pitchFamily="34" charset="0"/>
                <a:ea typeface="+mn-ea"/>
                <a:cs typeface="+mn-cs"/>
              </a:rPr>
              <a:t>Aiki</a:t>
            </a:r>
            <a:r>
              <a:rPr lang="en-US" sz="1600" b="0" i="0" kern="1200" dirty="0" smtClean="0">
                <a:solidFill>
                  <a:schemeClr val="tx1"/>
                </a:solidFill>
                <a:latin typeface="Arial" pitchFamily="34" charset="0"/>
                <a:ea typeface="+mn-ea"/>
                <a:cs typeface="+mn-cs"/>
              </a:rPr>
              <a:t> is formed from two </a:t>
            </a:r>
            <a:r>
              <a:rPr lang="en-US" sz="1600" b="0" i="0" u="none" strike="noStrike" kern="1200" dirty="0" smtClean="0">
                <a:solidFill>
                  <a:schemeClr val="tx1"/>
                </a:solidFill>
                <a:latin typeface="Arial" pitchFamily="34" charset="0"/>
                <a:ea typeface="+mn-ea"/>
                <a:cs typeface="+mn-cs"/>
                <a:hlinkClick r:id="rId5" tooltip="Kanji"/>
              </a:rPr>
              <a:t>kanji</a:t>
            </a:r>
            <a:r>
              <a:rPr lang="en-US" sz="1600" b="0" i="0" kern="1200" dirty="0" smtClean="0">
                <a:solidFill>
                  <a:schemeClr val="tx1"/>
                </a:solidFill>
                <a:latin typeface="Arial" pitchFamily="34" charset="0"/>
                <a:ea typeface="+mn-ea"/>
                <a:cs typeface="+mn-cs"/>
              </a:rPr>
              <a:t>:</a:t>
            </a:r>
          </a:p>
          <a:p>
            <a:r>
              <a:rPr lang="ja-JP" altLang="en-US" sz="1600" b="0" i="0" u="none" strike="noStrike" kern="1200" dirty="0" smtClean="0">
                <a:solidFill>
                  <a:schemeClr val="tx1"/>
                </a:solidFill>
                <a:latin typeface="Arial" pitchFamily="34" charset="0"/>
                <a:ea typeface="+mn-ea"/>
                <a:cs typeface="+mn-cs"/>
                <a:hlinkClick r:id="rId6" tooltip="wikt:en:合"/>
              </a:rPr>
              <a:t>合</a:t>
            </a:r>
            <a:r>
              <a:rPr lang="ja-JP" altLang="en-US" sz="1600" b="0" i="0" kern="1200" dirty="0" smtClean="0">
                <a:solidFill>
                  <a:schemeClr val="tx1"/>
                </a:solidFill>
                <a:latin typeface="Arial" pitchFamily="34" charset="0"/>
                <a:ea typeface="+mn-ea"/>
                <a:cs typeface="+mn-cs"/>
              </a:rPr>
              <a:t> </a:t>
            </a:r>
            <a:r>
              <a:rPr lang="en-US" altLang="ja-JP" sz="1600" b="0" i="0" kern="1200" dirty="0" smtClean="0">
                <a:solidFill>
                  <a:schemeClr val="tx1"/>
                </a:solidFill>
                <a:latin typeface="Arial" pitchFamily="34" charset="0"/>
                <a:ea typeface="+mn-ea"/>
                <a:cs typeface="+mn-cs"/>
              </a:rPr>
              <a:t>- </a:t>
            </a:r>
            <a:r>
              <a:rPr lang="en-US" sz="1600" b="0" i="1" kern="1200" dirty="0" smtClean="0">
                <a:solidFill>
                  <a:schemeClr val="tx1"/>
                </a:solidFill>
                <a:latin typeface="Arial" pitchFamily="34" charset="0"/>
                <a:ea typeface="+mn-ea"/>
                <a:cs typeface="+mn-cs"/>
              </a:rPr>
              <a:t>ai</a:t>
            </a:r>
            <a:r>
              <a:rPr lang="en-US" sz="1600" b="0" i="0" kern="1200" dirty="0" smtClean="0">
                <a:solidFill>
                  <a:schemeClr val="tx1"/>
                </a:solidFill>
                <a:latin typeface="Arial" pitchFamily="34" charset="0"/>
                <a:ea typeface="+mn-ea"/>
                <a:cs typeface="+mn-cs"/>
              </a:rPr>
              <a:t> - joining</a:t>
            </a:r>
          </a:p>
          <a:p>
            <a:r>
              <a:rPr lang="ja-JP" altLang="en-US" sz="1600" b="0" i="0" u="none" strike="noStrike" kern="1200" dirty="0" smtClean="0">
                <a:solidFill>
                  <a:schemeClr val="tx1"/>
                </a:solidFill>
                <a:latin typeface="Arial" pitchFamily="34" charset="0"/>
                <a:ea typeface="+mn-ea"/>
                <a:cs typeface="+mn-cs"/>
                <a:hlinkClick r:id="rId7" tooltip="wikt:en:氣"/>
              </a:rPr>
              <a:t>氣</a:t>
            </a:r>
            <a:r>
              <a:rPr lang="ja-JP" altLang="en-US" sz="1600" b="0" i="0" kern="1200" dirty="0" smtClean="0">
                <a:solidFill>
                  <a:schemeClr val="tx1"/>
                </a:solidFill>
                <a:latin typeface="Arial" pitchFamily="34" charset="0"/>
                <a:ea typeface="+mn-ea"/>
                <a:cs typeface="+mn-cs"/>
              </a:rPr>
              <a:t> </a:t>
            </a:r>
            <a:r>
              <a:rPr lang="en-US" altLang="ja-JP" sz="1600" b="0" i="0" kern="1200" dirty="0" smtClean="0">
                <a:solidFill>
                  <a:schemeClr val="tx1"/>
                </a:solidFill>
                <a:latin typeface="Arial" pitchFamily="34" charset="0"/>
                <a:ea typeface="+mn-ea"/>
                <a:cs typeface="+mn-cs"/>
              </a:rPr>
              <a:t>- </a:t>
            </a:r>
            <a:r>
              <a:rPr lang="en-US" sz="1600" b="0" i="1" kern="1200" dirty="0" smtClean="0">
                <a:solidFill>
                  <a:schemeClr val="tx1"/>
                </a:solidFill>
                <a:latin typeface="Arial" pitchFamily="34" charset="0"/>
                <a:ea typeface="+mn-ea"/>
                <a:cs typeface="+mn-cs"/>
              </a:rPr>
              <a:t>ki</a:t>
            </a:r>
            <a:r>
              <a:rPr lang="en-US" sz="1600" b="0" i="0" kern="1200" dirty="0" smtClean="0">
                <a:solidFill>
                  <a:schemeClr val="tx1"/>
                </a:solidFill>
                <a:latin typeface="Arial" pitchFamily="34" charset="0"/>
                <a:ea typeface="+mn-ea"/>
                <a:cs typeface="+mn-cs"/>
              </a:rPr>
              <a:t> - spirit</a:t>
            </a:r>
            <a:endParaRPr lang="en-GB" dirty="0"/>
          </a:p>
        </p:txBody>
      </p:sp>
      <p:sp>
        <p:nvSpPr>
          <p:cNvPr id="4" name="Slide Number Placeholder 3"/>
          <p:cNvSpPr>
            <a:spLocks noGrp="1"/>
          </p:cNvSpPr>
          <p:nvPr>
            <p:ph type="sldNum" sz="quarter" idx="10"/>
          </p:nvPr>
        </p:nvSpPr>
        <p:spPr/>
        <p:txBody>
          <a:bodyPr/>
          <a:lstStyle/>
          <a:p>
            <a:pPr>
              <a:defRPr/>
            </a:pPr>
            <a:fld id="{22FBA44D-A8BE-47AE-99A8-5887BF7DEEDD}" type="slidenum">
              <a:rPr lang="en-US" smtClean="0"/>
              <a:pPr>
                <a:defRPr/>
              </a:pPr>
              <a:t>24</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baseline="0" dirty="0" smtClean="0"/>
              <a:t>With Autonomy, Purpose and Mastery</a:t>
            </a:r>
          </a:p>
          <a:p>
            <a:r>
              <a:rPr lang="en-GB" baseline="0" dirty="0" smtClean="0"/>
              <a:t>Mention Federation and Divide and Conquer</a:t>
            </a:r>
          </a:p>
        </p:txBody>
      </p:sp>
      <p:sp>
        <p:nvSpPr>
          <p:cNvPr id="4" name="Slide Number Placeholder 3"/>
          <p:cNvSpPr>
            <a:spLocks noGrp="1"/>
          </p:cNvSpPr>
          <p:nvPr>
            <p:ph type="sldNum" sz="quarter" idx="10"/>
          </p:nvPr>
        </p:nvSpPr>
        <p:spPr/>
        <p:txBody>
          <a:bodyPr/>
          <a:lstStyle/>
          <a:p>
            <a:pPr>
              <a:defRPr/>
            </a:pPr>
            <a:fld id="{22FBA44D-A8BE-47AE-99A8-5887BF7DEEDD}" type="slidenum">
              <a:rPr lang="en-US" smtClean="0"/>
              <a:pPr>
                <a:defRPr/>
              </a:pPr>
              <a:t>35</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GB" sz="1200" b="0" kern="1200" dirty="0" smtClean="0">
                <a:solidFill>
                  <a:schemeClr val="tx1"/>
                </a:solidFill>
                <a:latin typeface="Arial" pitchFamily="34" charset="0"/>
                <a:ea typeface="+mn-ea"/>
                <a:cs typeface="+mn-cs"/>
              </a:rPr>
              <a:t>McKinsey survey. </a:t>
            </a:r>
          </a:p>
          <a:p>
            <a:r>
              <a:rPr lang="en-GB" sz="1200" b="0" kern="1200" dirty="0" smtClean="0">
                <a:solidFill>
                  <a:schemeClr val="tx1"/>
                </a:solidFill>
                <a:latin typeface="Arial" pitchFamily="34" charset="0"/>
                <a:ea typeface="+mn-ea"/>
                <a:cs typeface="+mn-cs"/>
              </a:rPr>
              <a:t>Communication contributes the most to a transformation’s success.</a:t>
            </a:r>
          </a:p>
          <a:p>
            <a:r>
              <a:rPr lang="en-GB" sz="1200" b="0" kern="1200" dirty="0" smtClean="0">
                <a:solidFill>
                  <a:schemeClr val="tx1"/>
                </a:solidFill>
                <a:latin typeface="Arial" pitchFamily="34" charset="0"/>
                <a:ea typeface="+mn-ea"/>
                <a:cs typeface="+mn-cs"/>
              </a:rPr>
              <a:t>12x more likely to be successful</a:t>
            </a:r>
            <a:r>
              <a:rPr lang="en-GB" sz="1200" b="0" kern="1200" baseline="0" dirty="0" smtClean="0">
                <a:solidFill>
                  <a:schemeClr val="tx1"/>
                </a:solidFill>
                <a:latin typeface="Arial" pitchFamily="34" charset="0"/>
                <a:ea typeface="+mn-ea"/>
                <a:cs typeface="+mn-cs"/>
              </a:rPr>
              <a:t> when managers communicate continually</a:t>
            </a:r>
          </a:p>
          <a:p>
            <a:endParaRPr lang="en-US" sz="1200" b="0" kern="1200" dirty="0" smtClean="0">
              <a:solidFill>
                <a:schemeClr val="tx1"/>
              </a:solidFill>
              <a:latin typeface="Arial" pitchFamily="34" charset="0"/>
              <a:ea typeface="+mn-ea"/>
              <a:cs typeface="+mn-cs"/>
            </a:endParaRPr>
          </a:p>
          <a:p>
            <a:r>
              <a:rPr lang="en-US" sz="1200" kern="1200" dirty="0" smtClean="0">
                <a:solidFill>
                  <a:schemeClr val="tx1"/>
                </a:solidFill>
                <a:latin typeface="Arial" pitchFamily="34" charset="0"/>
                <a:ea typeface="+mn-ea"/>
                <a:cs typeface="+mn-cs"/>
              </a:rPr>
              <a:t> </a:t>
            </a:r>
          </a:p>
          <a:p>
            <a:r>
              <a:rPr lang="en-US" sz="1200" u="sng" kern="1200" dirty="0" smtClean="0">
                <a:solidFill>
                  <a:schemeClr val="tx1"/>
                </a:solidFill>
                <a:latin typeface="Arial" pitchFamily="34" charset="0"/>
                <a:ea typeface="+mn-ea"/>
                <a:cs typeface="+mn-cs"/>
                <a:hlinkClick r:id="rId3"/>
              </a:rPr>
              <a:t>http://www.mckinsey.com/business-functions/organization/our-insights/how-to-beat-the-transformation-odds#0</a:t>
            </a:r>
            <a:endParaRPr lang="en-US" sz="1200" kern="1200" dirty="0" smtClean="0">
              <a:solidFill>
                <a:schemeClr val="tx1"/>
              </a:solidFill>
              <a:latin typeface="Arial" pitchFamily="34" charset="0"/>
              <a:ea typeface="+mn-ea"/>
              <a:cs typeface="+mn-cs"/>
            </a:endParaRPr>
          </a:p>
          <a:p>
            <a:r>
              <a:rPr lang="en-US" sz="1200" kern="1200" dirty="0" smtClean="0">
                <a:solidFill>
                  <a:schemeClr val="tx1"/>
                </a:solidFill>
                <a:latin typeface="Arial" pitchFamily="34" charset="0"/>
                <a:ea typeface="+mn-ea"/>
                <a:cs typeface="+mn-cs"/>
              </a:rPr>
              <a:t> </a:t>
            </a:r>
          </a:p>
          <a:p>
            <a:r>
              <a:rPr lang="en-US" sz="1200" kern="1200" dirty="0" smtClean="0">
                <a:solidFill>
                  <a:schemeClr val="tx1"/>
                </a:solidFill>
                <a:latin typeface="Arial" pitchFamily="34" charset="0"/>
                <a:ea typeface="+mn-ea"/>
                <a:cs typeface="+mn-cs"/>
              </a:rPr>
              <a:t>While the results show that </a:t>
            </a:r>
            <a:r>
              <a:rPr lang="en-US" sz="1200" u="sng" kern="1200" dirty="0" smtClean="0">
                <a:solidFill>
                  <a:schemeClr val="tx1"/>
                </a:solidFill>
                <a:latin typeface="Arial" pitchFamily="34" charset="0"/>
                <a:ea typeface="+mn-ea"/>
                <a:cs typeface="+mn-cs"/>
              </a:rPr>
              <a:t>success links closely to a greater overall number of actions</a:t>
            </a:r>
            <a:r>
              <a:rPr lang="en-US" sz="1200" kern="1200" dirty="0" smtClean="0">
                <a:solidFill>
                  <a:schemeClr val="tx1"/>
                </a:solidFill>
                <a:latin typeface="Arial" pitchFamily="34" charset="0"/>
                <a:ea typeface="+mn-ea"/>
                <a:cs typeface="+mn-cs"/>
              </a:rPr>
              <a:t>, they also indicate that not all 24 actions are created equal. </a:t>
            </a:r>
            <a:r>
              <a:rPr lang="en-US" sz="1200" u="sng" kern="1200" dirty="0" smtClean="0">
                <a:solidFill>
                  <a:schemeClr val="tx1"/>
                </a:solidFill>
                <a:latin typeface="Arial" pitchFamily="34" charset="0"/>
                <a:ea typeface="+mn-ea"/>
                <a:cs typeface="+mn-cs"/>
              </a:rPr>
              <a:t>Communication, specifically, contributes the most to a transformation’s success</a:t>
            </a:r>
            <a:r>
              <a:rPr lang="en-US" sz="1200" kern="1200" dirty="0" smtClean="0">
                <a:solidFill>
                  <a:schemeClr val="tx1"/>
                </a:solidFill>
                <a:latin typeface="Arial" pitchFamily="34" charset="0"/>
                <a:ea typeface="+mn-ea"/>
                <a:cs typeface="+mn-cs"/>
              </a:rPr>
              <a:t> (Exhibit 2). At companies where senior managers communicate openly and across the organization about the transformation’s progress, respondents are 8.0 times as likely to report a successful transformation as those who say this communication doesn’t happen. Good communication has an even greater effect at enterprise-wide transformations, where </a:t>
            </a:r>
            <a:r>
              <a:rPr lang="en-US" sz="1200" u="sng" kern="1200" dirty="0" smtClean="0">
                <a:solidFill>
                  <a:schemeClr val="tx1"/>
                </a:solidFill>
                <a:latin typeface="Arial" pitchFamily="34" charset="0"/>
                <a:ea typeface="+mn-ea"/>
                <a:cs typeface="+mn-cs"/>
              </a:rPr>
              <a:t>company-wide change efforts are 12.4 times more likely to be successful when senior managers communicate continually</a:t>
            </a:r>
            <a:r>
              <a:rPr lang="en-US" sz="1200" kern="1200" dirty="0" smtClean="0">
                <a:solidFill>
                  <a:schemeClr val="tx1"/>
                </a:solidFill>
                <a:latin typeface="Arial" pitchFamily="34" charset="0"/>
                <a:ea typeface="+mn-ea"/>
                <a:cs typeface="+mn-cs"/>
              </a:rPr>
              <a:t>.</a:t>
            </a:r>
          </a:p>
          <a:p>
            <a:r>
              <a:rPr lang="en-US" sz="1200" kern="1200" dirty="0" smtClean="0">
                <a:solidFill>
                  <a:schemeClr val="tx1"/>
                </a:solidFill>
                <a:latin typeface="Arial" pitchFamily="34" charset="0"/>
                <a:ea typeface="+mn-ea"/>
                <a:cs typeface="+mn-cs"/>
              </a:rPr>
              <a:t> </a:t>
            </a:r>
          </a:p>
          <a:p>
            <a:r>
              <a:rPr lang="en-US" sz="1200" kern="1200" dirty="0" smtClean="0">
                <a:solidFill>
                  <a:schemeClr val="tx1"/>
                </a:solidFill>
                <a:latin typeface="Arial" pitchFamily="34" charset="0"/>
                <a:ea typeface="+mn-ea"/>
                <a:cs typeface="+mn-cs"/>
              </a:rPr>
              <a:t> </a:t>
            </a:r>
          </a:p>
          <a:p>
            <a:r>
              <a:rPr lang="en-US" sz="1200" kern="1200" dirty="0" smtClean="0">
                <a:solidFill>
                  <a:schemeClr val="tx1"/>
                </a:solidFill>
                <a:latin typeface="Arial" pitchFamily="34" charset="0"/>
                <a:ea typeface="+mn-ea"/>
                <a:cs typeface="+mn-cs"/>
              </a:rPr>
              <a:t>When asked what they would do differently if the transformation happened again, nearly half of respondents (and the largest share) </a:t>
            </a:r>
            <a:r>
              <a:rPr lang="en-US" sz="1200" u="sng" kern="1200" dirty="0" smtClean="0">
                <a:solidFill>
                  <a:schemeClr val="tx1"/>
                </a:solidFill>
                <a:latin typeface="Arial" pitchFamily="34" charset="0"/>
                <a:ea typeface="+mn-ea"/>
                <a:cs typeface="+mn-cs"/>
              </a:rPr>
              <a:t>wish their organizations had spent more time communicating a change story</a:t>
            </a:r>
            <a:r>
              <a:rPr lang="en-US" sz="1200" kern="1200" dirty="0" smtClean="0">
                <a:solidFill>
                  <a:schemeClr val="tx1"/>
                </a:solidFill>
                <a:latin typeface="Arial" pitchFamily="34" charset="0"/>
                <a:ea typeface="+mn-ea"/>
                <a:cs typeface="+mn-cs"/>
              </a:rPr>
              <a:t>.</a:t>
            </a:r>
          </a:p>
          <a:p>
            <a:r>
              <a:rPr lang="en-US" sz="1200" kern="1200" dirty="0" smtClean="0">
                <a:solidFill>
                  <a:schemeClr val="tx1"/>
                </a:solidFill>
                <a:latin typeface="Arial" pitchFamily="34" charset="0"/>
                <a:ea typeface="+mn-ea"/>
                <a:cs typeface="+mn-cs"/>
              </a:rPr>
              <a:t> </a:t>
            </a:r>
          </a:p>
          <a:p>
            <a:endParaRPr lang="en-US" dirty="0"/>
          </a:p>
        </p:txBody>
      </p:sp>
      <p:sp>
        <p:nvSpPr>
          <p:cNvPr id="4" name="Slide Number Placeholder 3"/>
          <p:cNvSpPr>
            <a:spLocks noGrp="1"/>
          </p:cNvSpPr>
          <p:nvPr>
            <p:ph type="sldNum" sz="quarter" idx="10"/>
          </p:nvPr>
        </p:nvSpPr>
        <p:spPr/>
        <p:txBody>
          <a:bodyPr/>
          <a:lstStyle/>
          <a:p>
            <a:pPr>
              <a:defRPr/>
            </a:pPr>
            <a:fld id="{22FBA44D-A8BE-47AE-99A8-5887BF7DEEDD}" type="slidenum">
              <a:rPr lang="en-US" smtClean="0"/>
              <a:pPr>
                <a:defRPr/>
              </a:pPr>
              <a:t>36</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Levels</a:t>
            </a:r>
          </a:p>
          <a:p>
            <a:r>
              <a:rPr lang="en-GB" dirty="0" smtClean="0"/>
              <a:t>Self</a:t>
            </a:r>
            <a:r>
              <a:rPr lang="en-GB" baseline="0" dirty="0" smtClean="0"/>
              <a:t> assessment</a:t>
            </a:r>
          </a:p>
          <a:p>
            <a:endParaRPr lang="en-GB" baseline="0" dirty="0" smtClean="0"/>
          </a:p>
          <a:p>
            <a:r>
              <a:rPr lang="en-GB" baseline="0" dirty="0" smtClean="0"/>
              <a:t>*Targets*</a:t>
            </a:r>
          </a:p>
          <a:p>
            <a:r>
              <a:rPr lang="en-GB" baseline="0" dirty="0" smtClean="0"/>
              <a:t>Management, not team level</a:t>
            </a:r>
          </a:p>
          <a:p>
            <a:r>
              <a:rPr lang="en-GB" baseline="0" dirty="0" smtClean="0"/>
              <a:t>Not low, not high</a:t>
            </a:r>
          </a:p>
          <a:p>
            <a:r>
              <a:rPr lang="en-GB" baseline="0" dirty="0" smtClean="0"/>
              <a:t>Relative ranking</a:t>
            </a:r>
          </a:p>
          <a:p>
            <a:endParaRPr lang="en-GB" baseline="0" dirty="0" smtClean="0"/>
          </a:p>
          <a:p>
            <a:endParaRPr lang="en-GB" baseline="0" dirty="0" smtClean="0"/>
          </a:p>
        </p:txBody>
      </p:sp>
      <p:sp>
        <p:nvSpPr>
          <p:cNvPr id="4" name="Slide Number Placeholder 3"/>
          <p:cNvSpPr>
            <a:spLocks noGrp="1"/>
          </p:cNvSpPr>
          <p:nvPr>
            <p:ph type="sldNum" sz="quarter" idx="10"/>
          </p:nvPr>
        </p:nvSpPr>
        <p:spPr/>
        <p:txBody>
          <a:bodyPr/>
          <a:lstStyle/>
          <a:p>
            <a:pPr>
              <a:defRPr/>
            </a:pPr>
            <a:fld id="{22FBA44D-A8BE-47AE-99A8-5887BF7DEEDD}" type="slidenum">
              <a:rPr lang="en-US" smtClean="0"/>
              <a:pPr>
                <a:defRPr/>
              </a:pPr>
              <a:t>46</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Need a target to be able to plan ahead. Destination. </a:t>
            </a:r>
          </a:p>
          <a:p>
            <a:r>
              <a:rPr lang="en-GB" dirty="0" smtClean="0"/>
              <a:t>Allows us to plan the</a:t>
            </a:r>
            <a:r>
              <a:rPr lang="en-GB" baseline="0" dirty="0" smtClean="0"/>
              <a:t> journey.</a:t>
            </a:r>
            <a:endParaRPr lang="en-GB" dirty="0" smtClean="0"/>
          </a:p>
          <a:p>
            <a:endParaRPr lang="en-GB" dirty="0" smtClean="0"/>
          </a:p>
          <a:p>
            <a:r>
              <a:rPr lang="en-GB" dirty="0" smtClean="0"/>
              <a:t>*Don’t make the targets the reason Why*</a:t>
            </a:r>
          </a:p>
          <a:p>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22FBA44D-A8BE-47AE-99A8-5887BF7DEEDD}" type="slidenum">
              <a:rPr lang="en-US" smtClean="0"/>
              <a:pPr>
                <a:defRPr/>
              </a:pPr>
              <a:t>47</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baseline="0" dirty="0" smtClean="0"/>
              <a:t>First female bank manager in 1958</a:t>
            </a:r>
          </a:p>
          <a:p>
            <a:r>
              <a:rPr lang="en-GB" dirty="0" smtClean="0"/>
              <a:t>Launched</a:t>
            </a:r>
            <a:r>
              <a:rPr lang="en-GB" baseline="0" dirty="0" smtClean="0"/>
              <a:t> first credit card outside of the USA (1966, Barclaycard)</a:t>
            </a:r>
          </a:p>
          <a:p>
            <a:r>
              <a:rPr lang="en-GB" baseline="0" dirty="0" smtClean="0"/>
              <a:t>Launched first cash machine in the world in London in 1967</a:t>
            </a:r>
          </a:p>
          <a:p>
            <a:r>
              <a:rPr lang="en-GB" baseline="0" dirty="0" smtClean="0"/>
              <a:t>First public demonstration and first announcement of smart contracts for OTC derivatives using R3’s </a:t>
            </a:r>
            <a:r>
              <a:rPr lang="en-GB" baseline="0" dirty="0" err="1" smtClean="0"/>
              <a:t>Corda</a:t>
            </a:r>
            <a:r>
              <a:rPr lang="en-GB" baseline="0" dirty="0" smtClean="0"/>
              <a:t> platform</a:t>
            </a:r>
          </a:p>
          <a:p>
            <a:r>
              <a:rPr lang="en-GB" baseline="0" dirty="0" smtClean="0"/>
              <a:t>http://marketsmedia.com/blockchain-comes-out-of-the-lab/</a:t>
            </a:r>
          </a:p>
          <a:p>
            <a:endParaRPr lang="en-GB" baseline="0" dirty="0" smtClean="0"/>
          </a:p>
        </p:txBody>
      </p:sp>
      <p:sp>
        <p:nvSpPr>
          <p:cNvPr id="4" name="Slide Number Placeholder 3"/>
          <p:cNvSpPr>
            <a:spLocks noGrp="1"/>
          </p:cNvSpPr>
          <p:nvPr>
            <p:ph type="sldNum" sz="quarter" idx="10"/>
          </p:nvPr>
        </p:nvSpPr>
        <p:spPr/>
        <p:txBody>
          <a:bodyPr/>
          <a:lstStyle/>
          <a:p>
            <a:pPr>
              <a:defRPr/>
            </a:pPr>
            <a:fld id="{22FBA44D-A8BE-47AE-99A8-5887BF7DEEDD}" type="slidenum">
              <a:rPr lang="en-US" smtClean="0"/>
              <a:pPr>
                <a:defRPr/>
              </a:pPr>
              <a:t>4</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p:txBody>
          <a:bodyPr/>
          <a:lstStyle/>
          <a:p>
            <a:pPr>
              <a:defRPr/>
            </a:pPr>
            <a:fld id="{098CDF20-3C71-4079-B315-628E1B3D068F}" type="slidenum">
              <a:rPr lang="en-GB" smtClean="0">
                <a:latin typeface="Arial" charset="0"/>
              </a:rPr>
              <a:pPr>
                <a:defRPr/>
              </a:pPr>
              <a:t>6</a:t>
            </a:fld>
            <a:endParaRPr lang="en-GB" dirty="0" smtClean="0">
              <a:latin typeface="Arial"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sz="1600" dirty="0" smtClean="0"/>
              <a:t>We have been waterfall. Inefficient. Everything at the end.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p:txBody>
          <a:bodyPr/>
          <a:lstStyle/>
          <a:p>
            <a:pPr>
              <a:defRPr/>
            </a:pPr>
            <a:fld id="{098CDF20-3C71-4079-B315-628E1B3D068F}" type="slidenum">
              <a:rPr lang="en-GB" smtClean="0">
                <a:latin typeface="Arial" charset="0"/>
              </a:rPr>
              <a:pPr>
                <a:defRPr/>
              </a:pPr>
              <a:t>7</a:t>
            </a:fld>
            <a:endParaRPr lang="en-GB" dirty="0" smtClean="0">
              <a:latin typeface="Arial"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sz="1600" dirty="0" smtClean="0"/>
              <a:t>Delighted customers &amp; colleagues</a:t>
            </a:r>
          </a:p>
          <a:p>
            <a:pPr marL="0" marR="0" indent="0" algn="l" defTabSz="914400" rtl="0" eaLnBrk="0" fontAlgn="base" latinLnBrk="0" hangingPunct="0">
              <a:lnSpc>
                <a:spcPct val="100000"/>
              </a:lnSpc>
              <a:spcBef>
                <a:spcPct val="30000"/>
              </a:spcBef>
              <a:spcAft>
                <a:spcPct val="0"/>
              </a:spcAft>
              <a:buClrTx/>
              <a:buSzTx/>
              <a:buFontTx/>
              <a:buNone/>
              <a:tabLst/>
              <a:defRPr/>
            </a:pPr>
            <a:r>
              <a:rPr lang="en-GB" sz="1600" dirty="0" smtClean="0"/>
              <a:t>	leads to increased returns</a:t>
            </a:r>
          </a:p>
          <a:p>
            <a:pPr marL="0" marR="0" indent="0" algn="l" defTabSz="914400" rtl="0" eaLnBrk="0" fontAlgn="base" latinLnBrk="0" hangingPunct="0">
              <a:lnSpc>
                <a:spcPct val="100000"/>
              </a:lnSpc>
              <a:spcBef>
                <a:spcPct val="30000"/>
              </a:spcBef>
              <a:spcAft>
                <a:spcPct val="0"/>
              </a:spcAft>
              <a:buClrTx/>
              <a:buSzTx/>
              <a:buFontTx/>
              <a:buNone/>
              <a:tabLst/>
              <a:defRPr/>
            </a:pPr>
            <a:r>
              <a:rPr lang="en-GB" sz="1600" dirty="0" smtClean="0"/>
              <a:t>	Copernican Revolution</a:t>
            </a:r>
          </a:p>
          <a:p>
            <a:pPr marL="0" marR="0" indent="0" algn="l" defTabSz="914400" rtl="0" eaLnBrk="0" fontAlgn="base" latinLnBrk="0" hangingPunct="0">
              <a:lnSpc>
                <a:spcPct val="100000"/>
              </a:lnSpc>
              <a:spcBef>
                <a:spcPct val="30000"/>
              </a:spcBef>
              <a:spcAft>
                <a:spcPct val="0"/>
              </a:spcAft>
              <a:buClrTx/>
              <a:buSzTx/>
              <a:buFontTx/>
              <a:buNone/>
              <a:tabLst/>
              <a:defRPr/>
            </a:pPr>
            <a:r>
              <a:rPr lang="en-GB" sz="1600" dirty="0" smtClean="0"/>
              <a:t>Survival of the most adaptable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GB" sz="1600"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We’ve been adopting agility</a:t>
            </a:r>
            <a:r>
              <a:rPr lang="en-GB" baseline="0" dirty="0" smtClean="0"/>
              <a:t> at scale since Jan 2015</a:t>
            </a:r>
          </a:p>
          <a:p>
            <a:r>
              <a:rPr lang="en-GB" baseline="0" dirty="0" smtClean="0"/>
              <a:t>As far as we know the largest agile transformation in the world</a:t>
            </a:r>
          </a:p>
          <a:p>
            <a:r>
              <a:rPr lang="en-GB" baseline="0" dirty="0" smtClean="0"/>
              <a:t>Will share lessons learnt in the first 15 months</a:t>
            </a:r>
            <a:endParaRPr lang="en-GB" dirty="0" smtClean="0"/>
          </a:p>
          <a:p>
            <a:r>
              <a:rPr lang="en-GB" dirty="0" smtClean="0"/>
              <a:t>How can we do this with this level of complexity and regulation?</a:t>
            </a:r>
          </a:p>
          <a:p>
            <a:r>
              <a:rPr lang="en-GB" dirty="0" smtClean="0"/>
              <a:t>Teaching elephants</a:t>
            </a:r>
            <a:r>
              <a:rPr lang="en-GB" baseline="0" dirty="0" smtClean="0"/>
              <a:t> to dance.</a:t>
            </a:r>
          </a:p>
          <a:p>
            <a:r>
              <a:rPr lang="en-GB" dirty="0" smtClean="0"/>
              <a:t>Is</a:t>
            </a:r>
            <a:r>
              <a:rPr lang="en-GB" baseline="0" dirty="0" smtClean="0"/>
              <a:t> agility for horses as well as unicorns?</a:t>
            </a:r>
          </a:p>
          <a:p>
            <a:endParaRPr lang="en-GB" dirty="0"/>
          </a:p>
        </p:txBody>
      </p:sp>
      <p:sp>
        <p:nvSpPr>
          <p:cNvPr id="4" name="Slide Number Placeholder 3"/>
          <p:cNvSpPr>
            <a:spLocks noGrp="1"/>
          </p:cNvSpPr>
          <p:nvPr>
            <p:ph type="sldNum" sz="quarter" idx="10"/>
          </p:nvPr>
        </p:nvSpPr>
        <p:spPr/>
        <p:txBody>
          <a:bodyPr/>
          <a:lstStyle/>
          <a:p>
            <a:pPr>
              <a:defRPr/>
            </a:pPr>
            <a:fld id="{22FBA44D-A8BE-47AE-99A8-5887BF7DEEDD}" type="slidenum">
              <a:rPr lang="en-US" smtClean="0"/>
              <a:pPr>
                <a:defRPr/>
              </a:pPr>
              <a:t>8</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First,</a:t>
            </a:r>
            <a:r>
              <a:rPr lang="en-GB" baseline="0" dirty="0" smtClean="0"/>
              <a:t> a definition. </a:t>
            </a:r>
          </a:p>
        </p:txBody>
      </p:sp>
      <p:sp>
        <p:nvSpPr>
          <p:cNvPr id="4" name="Slide Number Placeholder 3"/>
          <p:cNvSpPr>
            <a:spLocks noGrp="1"/>
          </p:cNvSpPr>
          <p:nvPr>
            <p:ph type="sldNum" sz="quarter" idx="10"/>
          </p:nvPr>
        </p:nvSpPr>
        <p:spPr/>
        <p:txBody>
          <a:bodyPr/>
          <a:lstStyle/>
          <a:p>
            <a:pPr>
              <a:defRPr/>
            </a:pPr>
            <a:fld id="{22FBA44D-A8BE-47AE-99A8-5887BF7DEEDD}" type="slidenum">
              <a:rPr lang="en-US" smtClean="0"/>
              <a:pPr>
                <a:defRPr/>
              </a:pPr>
              <a:t>9</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22FBA44D-A8BE-47AE-99A8-5887BF7DEEDD}" type="slidenum">
              <a:rPr lang="en-US" smtClean="0"/>
              <a:pPr>
                <a:defRPr/>
              </a:pPr>
              <a:t>10</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22FBA44D-A8BE-47AE-99A8-5887BF7DEEDD}" type="slidenum">
              <a:rPr lang="en-US" smtClean="0"/>
              <a:pPr>
                <a:defRPr/>
              </a:pPr>
              <a:t>11</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1"/>
          <p:cNvGrpSpPr>
            <a:grpSpLocks/>
          </p:cNvGrpSpPr>
          <p:nvPr userDrawn="1"/>
        </p:nvGrpSpPr>
        <p:grpSpPr bwMode="auto">
          <a:xfrm>
            <a:off x="1851025" y="1604963"/>
            <a:ext cx="5457825" cy="1474787"/>
            <a:chOff x="1174" y="1011"/>
            <a:chExt cx="3438" cy="929"/>
          </a:xfrm>
        </p:grpSpPr>
        <p:cxnSp>
          <p:nvCxnSpPr>
            <p:cNvPr id="5" name="Straight Connector 9"/>
            <p:cNvCxnSpPr>
              <a:cxnSpLocks noChangeShapeType="1"/>
            </p:cNvCxnSpPr>
            <p:nvPr userDrawn="1"/>
          </p:nvCxnSpPr>
          <p:spPr bwMode="auto">
            <a:xfrm rot="16200000" flipH="1">
              <a:off x="709" y="1476"/>
              <a:ext cx="929" cy="0"/>
            </a:xfrm>
            <a:prstGeom prst="line">
              <a:avLst/>
            </a:prstGeom>
            <a:noFill/>
            <a:ln w="63500" cap="rnd" algn="ctr">
              <a:solidFill>
                <a:schemeClr val="accent1"/>
              </a:solidFill>
              <a:round/>
              <a:headEnd/>
              <a:tailEnd/>
            </a:ln>
          </p:spPr>
        </p:cxnSp>
        <p:cxnSp>
          <p:nvCxnSpPr>
            <p:cNvPr id="6" name="Straight Connector 10"/>
            <p:cNvCxnSpPr>
              <a:cxnSpLocks noChangeShapeType="1"/>
            </p:cNvCxnSpPr>
            <p:nvPr userDrawn="1"/>
          </p:nvCxnSpPr>
          <p:spPr bwMode="auto">
            <a:xfrm rot="16200000" flipH="1">
              <a:off x="4147" y="1476"/>
              <a:ext cx="929" cy="0"/>
            </a:xfrm>
            <a:prstGeom prst="line">
              <a:avLst/>
            </a:prstGeom>
            <a:noFill/>
            <a:ln w="63500" cap="rnd" algn="ctr">
              <a:solidFill>
                <a:schemeClr val="accent1"/>
              </a:solidFill>
              <a:round/>
              <a:headEnd/>
              <a:tailEnd/>
            </a:ln>
          </p:spPr>
        </p:cxnSp>
      </p:grpSp>
      <p:pic>
        <p:nvPicPr>
          <p:cNvPr id="7" name="Picture 7" descr="Bar_06_COL_POS [Converted].png"/>
          <p:cNvPicPr>
            <a:picLocks noChangeAspect="1"/>
          </p:cNvPicPr>
          <p:nvPr userDrawn="1"/>
        </p:nvPicPr>
        <p:blipFill>
          <a:blip r:embed="rId2" cstate="print"/>
          <a:srcRect/>
          <a:stretch>
            <a:fillRect/>
          </a:stretch>
        </p:blipFill>
        <p:spPr bwMode="auto">
          <a:xfrm>
            <a:off x="7461250" y="2232025"/>
            <a:ext cx="1298575" cy="220663"/>
          </a:xfrm>
          <a:prstGeom prst="rect">
            <a:avLst/>
          </a:prstGeom>
          <a:noFill/>
          <a:ln w="9525">
            <a:noFill/>
            <a:miter lim="800000"/>
            <a:headEnd/>
            <a:tailEnd/>
          </a:ln>
        </p:spPr>
      </p:pic>
      <p:sp>
        <p:nvSpPr>
          <p:cNvPr id="71683" name="Rectangle 2"/>
          <p:cNvSpPr>
            <a:spLocks noGrp="1" noChangeArrowheads="1"/>
          </p:cNvSpPr>
          <p:nvPr>
            <p:ph type="ctrTitle"/>
          </p:nvPr>
        </p:nvSpPr>
        <p:spPr>
          <a:xfrm>
            <a:off x="1993900" y="1917700"/>
            <a:ext cx="5180013" cy="487363"/>
          </a:xfrm>
        </p:spPr>
        <p:txBody>
          <a:bodyPr/>
          <a:lstStyle>
            <a:lvl1pPr>
              <a:defRPr sz="3200" smtClean="0"/>
            </a:lvl1pPr>
          </a:lstStyle>
          <a:p>
            <a:r>
              <a:rPr lang="en-US" smtClean="0"/>
              <a:t>Click to edit Master title style</a:t>
            </a:r>
            <a:endParaRPr lang="en-US" dirty="0" smtClean="0"/>
          </a:p>
        </p:txBody>
      </p:sp>
      <p:sp>
        <p:nvSpPr>
          <p:cNvPr id="71684" name="Rectangle 3"/>
          <p:cNvSpPr>
            <a:spLocks noGrp="1" noChangeArrowheads="1"/>
          </p:cNvSpPr>
          <p:nvPr>
            <p:ph type="subTitle" idx="1"/>
          </p:nvPr>
        </p:nvSpPr>
        <p:spPr>
          <a:xfrm>
            <a:off x="1993900" y="2482850"/>
            <a:ext cx="5168900" cy="304800"/>
          </a:xfrm>
        </p:spPr>
        <p:txBody>
          <a:bodyPr/>
          <a:lstStyle>
            <a:lvl1pPr>
              <a:defRPr smtClean="0">
                <a:solidFill>
                  <a:schemeClr val="accent1"/>
                </a:solidFill>
              </a:defRPr>
            </a:lvl1pPr>
          </a:lstStyle>
          <a:p>
            <a:r>
              <a:rPr lang="en-US" smtClean="0"/>
              <a:t>Click to edit Master subtitle style</a:t>
            </a:r>
            <a:endParaRPr lang="en-US" dirty="0" smtClean="0"/>
          </a:p>
        </p:txBody>
      </p:sp>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96875" y="825500"/>
            <a:ext cx="4079346" cy="2154436"/>
          </a:xfrm>
        </p:spPr>
        <p:txBody>
          <a:bodyPr/>
          <a:lstStyle>
            <a:lvl1pPr>
              <a:buFont typeface="Arial" pitchFamily="34" charset="0"/>
              <a:buNone/>
              <a:defRPr sz="2000"/>
            </a:lvl1pPr>
            <a:lvl2pPr marL="0" indent="0">
              <a:buNone/>
              <a:defRPr sz="2000"/>
            </a:lvl2pPr>
            <a:lvl3pPr marL="234950" indent="0">
              <a:buNone/>
              <a:defRPr sz="2000"/>
            </a:lvl3pPr>
            <a:lvl4pPr marL="568325" indent="0">
              <a:buNone/>
              <a:defRPr sz="2000"/>
            </a:lvl4pPr>
            <a:lvl5pPr marL="858838" indent="0">
              <a:buNone/>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4075" y="825500"/>
            <a:ext cx="4079345" cy="2154436"/>
          </a:xfrm>
        </p:spPr>
        <p:txBody>
          <a:bodyPr/>
          <a:lstStyle>
            <a:lvl1pPr>
              <a:buFont typeface="Arial" pitchFamily="34" charset="0"/>
              <a:buNone/>
              <a:defRPr sz="2000"/>
            </a:lvl1pPr>
            <a:lvl2pPr marL="0" indent="0">
              <a:buNone/>
              <a:defRPr sz="2000"/>
            </a:lvl2pPr>
            <a:lvl3pPr marL="234950" indent="0">
              <a:buNone/>
              <a:defRPr sz="2000"/>
            </a:lvl3pPr>
            <a:lvl4pPr marL="568325" indent="0">
              <a:buNone/>
              <a:defRPr sz="2000"/>
            </a:lvl4pPr>
            <a:lvl5pPr marL="858838" indent="0">
              <a:buNone/>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01638" y="227013"/>
            <a:ext cx="8332787" cy="457200"/>
          </a:xfrm>
        </p:spPr>
        <p:txBody>
          <a:bodyPr/>
          <a:lstStyle/>
          <a:p>
            <a:r>
              <a:rPr lang="en-US" dirty="0" smtClean="0"/>
              <a:t>Click to edit Master title style</a:t>
            </a:r>
            <a:endParaRPr lang="en-GB"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401638" y="227013"/>
            <a:ext cx="8332787" cy="457200"/>
          </a:xfrm>
        </p:spPr>
        <p:txBody>
          <a:bodyPr/>
          <a:lstStyle/>
          <a:p>
            <a:r>
              <a:rPr lang="en-US" smtClean="0"/>
              <a:t>Click to edit Master title style</a:t>
            </a:r>
            <a:endParaRPr lang="en-GB"/>
          </a:p>
        </p:txBody>
      </p:sp>
      <p:sp>
        <p:nvSpPr>
          <p:cNvPr id="3" name="Chart Placeholder 2"/>
          <p:cNvSpPr>
            <a:spLocks noGrp="1"/>
          </p:cNvSpPr>
          <p:nvPr>
            <p:ph type="chart" idx="1"/>
          </p:nvPr>
        </p:nvSpPr>
        <p:spPr>
          <a:xfrm>
            <a:off x="401638" y="822325"/>
            <a:ext cx="8332787" cy="2133600"/>
          </a:xfrm>
        </p:spPr>
        <p:txBody>
          <a:bodyPr/>
          <a:lstStyle/>
          <a:p>
            <a:pPr lvl="0"/>
            <a:r>
              <a:rPr lang="en-US" noProof="0" dirty="0" smtClean="0"/>
              <a:t>Click icon to add chart</a:t>
            </a:r>
            <a:endParaRPr lang="en-GB" noProof="0"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grpSp>
        <p:nvGrpSpPr>
          <p:cNvPr id="4" name="Group 6"/>
          <p:cNvGrpSpPr>
            <a:grpSpLocks/>
          </p:cNvGrpSpPr>
          <p:nvPr userDrawn="1"/>
        </p:nvGrpSpPr>
        <p:grpSpPr bwMode="auto">
          <a:xfrm>
            <a:off x="722313" y="1598613"/>
            <a:ext cx="6583362" cy="1490662"/>
            <a:chOff x="1273" y="621"/>
            <a:chExt cx="3716" cy="2241"/>
          </a:xfrm>
        </p:grpSpPr>
        <p:cxnSp>
          <p:nvCxnSpPr>
            <p:cNvPr id="5" name="Straight Connector 11"/>
            <p:cNvCxnSpPr>
              <a:cxnSpLocks noChangeShapeType="1"/>
            </p:cNvCxnSpPr>
            <p:nvPr userDrawn="1"/>
          </p:nvCxnSpPr>
          <p:spPr bwMode="auto">
            <a:xfrm rot="16200000" flipH="1">
              <a:off x="152" y="1742"/>
              <a:ext cx="2241" cy="0"/>
            </a:xfrm>
            <a:prstGeom prst="line">
              <a:avLst/>
            </a:prstGeom>
            <a:noFill/>
            <a:ln w="63500" cap="rnd" algn="ctr">
              <a:solidFill>
                <a:schemeClr val="accent1"/>
              </a:solidFill>
              <a:round/>
              <a:headEnd/>
              <a:tailEnd/>
            </a:ln>
          </p:spPr>
        </p:cxnSp>
        <p:cxnSp>
          <p:nvCxnSpPr>
            <p:cNvPr id="6" name="Straight Connector 12"/>
            <p:cNvCxnSpPr>
              <a:cxnSpLocks noChangeShapeType="1"/>
            </p:cNvCxnSpPr>
            <p:nvPr userDrawn="1"/>
          </p:nvCxnSpPr>
          <p:spPr bwMode="auto">
            <a:xfrm rot="16200000" flipH="1">
              <a:off x="3868" y="1742"/>
              <a:ext cx="2241" cy="0"/>
            </a:xfrm>
            <a:prstGeom prst="line">
              <a:avLst/>
            </a:prstGeom>
            <a:noFill/>
            <a:ln w="63500" cap="rnd" algn="ctr">
              <a:solidFill>
                <a:schemeClr val="accent1"/>
              </a:solidFill>
              <a:round/>
              <a:headEnd/>
              <a:tailEnd/>
            </a:ln>
          </p:spPr>
        </p:cxnSp>
      </p:grpSp>
      <p:pic>
        <p:nvPicPr>
          <p:cNvPr id="7" name="Picture 7" descr="Bar_06_COL_POS [Converted].png"/>
          <p:cNvPicPr>
            <a:picLocks noChangeAspect="1"/>
          </p:cNvPicPr>
          <p:nvPr userDrawn="1"/>
        </p:nvPicPr>
        <p:blipFill>
          <a:blip r:embed="rId2" cstate="print"/>
          <a:srcRect/>
          <a:stretch>
            <a:fillRect/>
          </a:stretch>
        </p:blipFill>
        <p:spPr bwMode="auto">
          <a:xfrm>
            <a:off x="7461250" y="2232025"/>
            <a:ext cx="1298575" cy="220663"/>
          </a:xfrm>
          <a:prstGeom prst="rect">
            <a:avLst/>
          </a:prstGeom>
          <a:noFill/>
          <a:ln w="9525">
            <a:noFill/>
            <a:miter lim="800000"/>
            <a:headEnd/>
            <a:tailEnd/>
          </a:ln>
        </p:spPr>
      </p:pic>
      <p:sp>
        <p:nvSpPr>
          <p:cNvPr id="121859" name="Rectangle 2"/>
          <p:cNvSpPr>
            <a:spLocks noGrp="1" noChangeArrowheads="1"/>
          </p:cNvSpPr>
          <p:nvPr>
            <p:ph type="ctrTitle"/>
          </p:nvPr>
        </p:nvSpPr>
        <p:spPr>
          <a:xfrm>
            <a:off x="877888" y="1905000"/>
            <a:ext cx="5276850" cy="487363"/>
          </a:xfrm>
        </p:spPr>
        <p:txBody>
          <a:bodyPr/>
          <a:lstStyle>
            <a:lvl1pPr>
              <a:defRPr sz="3200"/>
            </a:lvl1pPr>
          </a:lstStyle>
          <a:p>
            <a:r>
              <a:rPr lang="en-US" smtClean="0"/>
              <a:t>Click to edit Master title style</a:t>
            </a:r>
            <a:endParaRPr lang="en-US"/>
          </a:p>
        </p:txBody>
      </p:sp>
      <p:sp>
        <p:nvSpPr>
          <p:cNvPr id="121860" name="Rectangle 3"/>
          <p:cNvSpPr>
            <a:spLocks noGrp="1" noChangeArrowheads="1"/>
          </p:cNvSpPr>
          <p:nvPr>
            <p:ph type="subTitle" idx="1"/>
          </p:nvPr>
        </p:nvSpPr>
        <p:spPr>
          <a:xfrm>
            <a:off x="877888" y="2482850"/>
            <a:ext cx="5265737" cy="304800"/>
          </a:xfrm>
        </p:spPr>
        <p:txBody>
          <a:bodyPr/>
          <a:lstStyle>
            <a:lvl1pPr>
              <a:defRPr>
                <a:solidFill>
                  <a:schemeClr val="accent1"/>
                </a:solidFill>
              </a:defRPr>
            </a:lvl1pPr>
          </a:lstStyle>
          <a:p>
            <a:r>
              <a:rPr lang="en-US" smtClean="0"/>
              <a:t>Click to edit Master subtitle style</a:t>
            </a:r>
            <a:endParaRPr lang="en-US"/>
          </a:p>
        </p:txBody>
      </p:sp>
    </p:spTree>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grpSp>
        <p:nvGrpSpPr>
          <p:cNvPr id="4" name="Group 5"/>
          <p:cNvGrpSpPr>
            <a:grpSpLocks/>
          </p:cNvGrpSpPr>
          <p:nvPr userDrawn="1"/>
        </p:nvGrpSpPr>
        <p:grpSpPr bwMode="auto">
          <a:xfrm>
            <a:off x="1857375" y="1598613"/>
            <a:ext cx="5446713" cy="1490662"/>
            <a:chOff x="1273" y="621"/>
            <a:chExt cx="3716" cy="2241"/>
          </a:xfrm>
        </p:grpSpPr>
        <p:cxnSp>
          <p:nvCxnSpPr>
            <p:cNvPr id="5" name="Straight Connector 11"/>
            <p:cNvCxnSpPr>
              <a:cxnSpLocks noChangeShapeType="1"/>
            </p:cNvCxnSpPr>
            <p:nvPr userDrawn="1"/>
          </p:nvCxnSpPr>
          <p:spPr bwMode="auto">
            <a:xfrm rot="16200000" flipH="1">
              <a:off x="152" y="1742"/>
              <a:ext cx="2241" cy="0"/>
            </a:xfrm>
            <a:prstGeom prst="line">
              <a:avLst/>
            </a:prstGeom>
            <a:noFill/>
            <a:ln w="63500" cap="rnd" algn="ctr">
              <a:solidFill>
                <a:schemeClr val="accent1"/>
              </a:solidFill>
              <a:round/>
              <a:headEnd/>
              <a:tailEnd/>
            </a:ln>
          </p:spPr>
        </p:cxnSp>
        <p:cxnSp>
          <p:nvCxnSpPr>
            <p:cNvPr id="6" name="Straight Connector 12"/>
            <p:cNvCxnSpPr>
              <a:cxnSpLocks noChangeShapeType="1"/>
            </p:cNvCxnSpPr>
            <p:nvPr userDrawn="1"/>
          </p:nvCxnSpPr>
          <p:spPr bwMode="auto">
            <a:xfrm rot="16200000" flipH="1">
              <a:off x="3868" y="1742"/>
              <a:ext cx="2241" cy="0"/>
            </a:xfrm>
            <a:prstGeom prst="line">
              <a:avLst/>
            </a:prstGeom>
            <a:noFill/>
            <a:ln w="63500" cap="rnd" algn="ctr">
              <a:solidFill>
                <a:schemeClr val="accent1"/>
              </a:solidFill>
              <a:round/>
              <a:headEnd/>
              <a:tailEnd/>
            </a:ln>
          </p:spPr>
        </p:cxnSp>
      </p:grpSp>
      <p:pic>
        <p:nvPicPr>
          <p:cNvPr id="7" name="Picture 7" descr="Bar_06_COL_POS [Converted].png"/>
          <p:cNvPicPr>
            <a:picLocks noChangeAspect="1"/>
          </p:cNvPicPr>
          <p:nvPr userDrawn="1"/>
        </p:nvPicPr>
        <p:blipFill>
          <a:blip r:embed="rId2" cstate="print"/>
          <a:srcRect/>
          <a:stretch>
            <a:fillRect/>
          </a:stretch>
        </p:blipFill>
        <p:spPr bwMode="auto">
          <a:xfrm>
            <a:off x="7461250" y="2232025"/>
            <a:ext cx="1298575" cy="220663"/>
          </a:xfrm>
          <a:prstGeom prst="rect">
            <a:avLst/>
          </a:prstGeom>
          <a:noFill/>
          <a:ln w="9525">
            <a:noFill/>
            <a:miter lim="800000"/>
            <a:headEnd/>
            <a:tailEnd/>
          </a:ln>
        </p:spPr>
      </p:pic>
      <p:sp>
        <p:nvSpPr>
          <p:cNvPr id="129027" name="Rectangle 2"/>
          <p:cNvSpPr>
            <a:spLocks noGrp="1" noChangeArrowheads="1"/>
          </p:cNvSpPr>
          <p:nvPr>
            <p:ph type="ctrTitle"/>
          </p:nvPr>
        </p:nvSpPr>
        <p:spPr>
          <a:xfrm>
            <a:off x="1974850" y="1917700"/>
            <a:ext cx="5326063" cy="487363"/>
          </a:xfrm>
        </p:spPr>
        <p:txBody>
          <a:bodyPr/>
          <a:lstStyle>
            <a:lvl1pPr>
              <a:defRPr sz="3200"/>
            </a:lvl1pPr>
          </a:lstStyle>
          <a:p>
            <a:r>
              <a:rPr lang="en-US" smtClean="0"/>
              <a:t>Click to edit Master title style</a:t>
            </a:r>
            <a:endParaRPr lang="en-US"/>
          </a:p>
        </p:txBody>
      </p:sp>
      <p:sp>
        <p:nvSpPr>
          <p:cNvPr id="129028" name="Rectangle 3"/>
          <p:cNvSpPr>
            <a:spLocks noGrp="1" noChangeArrowheads="1"/>
          </p:cNvSpPr>
          <p:nvPr>
            <p:ph type="subTitle" idx="1"/>
          </p:nvPr>
        </p:nvSpPr>
        <p:spPr>
          <a:xfrm>
            <a:off x="1976438" y="2482850"/>
            <a:ext cx="5316537" cy="304800"/>
          </a:xfrm>
        </p:spPr>
        <p:txBody>
          <a:bodyPr/>
          <a:lstStyle>
            <a:lvl1pPr>
              <a:defRPr>
                <a:solidFill>
                  <a:schemeClr val="accent1"/>
                </a:solidFill>
              </a:defRPr>
            </a:lvl1pPr>
          </a:lstStyle>
          <a:p>
            <a:r>
              <a:rPr lang="en-US" smtClean="0"/>
              <a:t>Click to edit Master subtitle style</a:t>
            </a:r>
            <a:endParaRPr lang="en-US"/>
          </a:p>
        </p:txBody>
      </p:sp>
    </p:spTree>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3_Title Slide">
    <p:spTree>
      <p:nvGrpSpPr>
        <p:cNvPr id="1" name=""/>
        <p:cNvGrpSpPr/>
        <p:nvPr/>
      </p:nvGrpSpPr>
      <p:grpSpPr>
        <a:xfrm>
          <a:off x="0" y="0"/>
          <a:ext cx="0" cy="0"/>
          <a:chOff x="0" y="0"/>
          <a:chExt cx="0" cy="0"/>
        </a:xfrm>
      </p:grpSpPr>
      <p:pic>
        <p:nvPicPr>
          <p:cNvPr id="2" name="Picture 1" descr="speedboats3.png"/>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1850290" y="740272"/>
            <a:ext cx="5437632" cy="2176272"/>
          </a:xfrm>
          <a:prstGeom prst="rect">
            <a:avLst/>
          </a:prstGeom>
        </p:spPr>
      </p:pic>
      <p:cxnSp>
        <p:nvCxnSpPr>
          <p:cNvPr id="6" name="Straight Connector 10"/>
          <p:cNvCxnSpPr>
            <a:cxnSpLocks noChangeShapeType="1"/>
          </p:cNvCxnSpPr>
          <p:nvPr userDrawn="1"/>
        </p:nvCxnSpPr>
        <p:spPr bwMode="auto">
          <a:xfrm rot="16200000" flipH="1">
            <a:off x="750888" y="1819275"/>
            <a:ext cx="2159000" cy="0"/>
          </a:xfrm>
          <a:prstGeom prst="line">
            <a:avLst/>
          </a:prstGeom>
          <a:noFill/>
          <a:ln w="63500" cap="rnd" algn="ctr">
            <a:solidFill>
              <a:schemeClr val="accent1"/>
            </a:solidFill>
            <a:round/>
            <a:headEnd/>
            <a:tailEnd/>
          </a:ln>
        </p:spPr>
      </p:cxnSp>
      <p:cxnSp>
        <p:nvCxnSpPr>
          <p:cNvPr id="7" name="Straight Connector 11"/>
          <p:cNvCxnSpPr>
            <a:cxnSpLocks noChangeShapeType="1"/>
          </p:cNvCxnSpPr>
          <p:nvPr userDrawn="1"/>
        </p:nvCxnSpPr>
        <p:spPr bwMode="auto">
          <a:xfrm rot="16200000" flipH="1">
            <a:off x="6238876" y="1819275"/>
            <a:ext cx="2159000" cy="0"/>
          </a:xfrm>
          <a:prstGeom prst="line">
            <a:avLst/>
          </a:prstGeom>
          <a:noFill/>
          <a:ln w="63500" cap="rnd" algn="ctr">
            <a:solidFill>
              <a:schemeClr val="accent1"/>
            </a:solidFill>
            <a:round/>
            <a:headEnd/>
            <a:tailEnd/>
          </a:ln>
        </p:spPr>
      </p:cxnSp>
      <p:pic>
        <p:nvPicPr>
          <p:cNvPr id="8" name="Picture 12" descr="Bar_06_COL_POS [Converted].png"/>
          <p:cNvPicPr>
            <a:picLocks noChangeAspect="1"/>
          </p:cNvPicPr>
          <p:nvPr userDrawn="1"/>
        </p:nvPicPr>
        <p:blipFill>
          <a:blip r:embed="rId3" cstate="print"/>
          <a:srcRect/>
          <a:stretch>
            <a:fillRect/>
          </a:stretch>
        </p:blipFill>
        <p:spPr bwMode="auto">
          <a:xfrm>
            <a:off x="7461250" y="1774825"/>
            <a:ext cx="1298575" cy="220663"/>
          </a:xfrm>
          <a:prstGeom prst="rect">
            <a:avLst/>
          </a:prstGeom>
          <a:noFill/>
          <a:ln w="9525">
            <a:noFill/>
            <a:miter lim="800000"/>
            <a:headEnd/>
            <a:tailEnd/>
          </a:ln>
        </p:spPr>
      </p:pic>
      <p:sp>
        <p:nvSpPr>
          <p:cNvPr id="141315" name="Rectangle 2"/>
          <p:cNvSpPr>
            <a:spLocks noGrp="1" noChangeArrowheads="1"/>
          </p:cNvSpPr>
          <p:nvPr userDrawn="1">
            <p:ph type="ctrTitle"/>
          </p:nvPr>
        </p:nvSpPr>
        <p:spPr>
          <a:xfrm>
            <a:off x="2047875" y="3005138"/>
            <a:ext cx="5276850" cy="487362"/>
          </a:xfrm>
        </p:spPr>
        <p:txBody>
          <a:bodyPr/>
          <a:lstStyle>
            <a:lvl1pPr>
              <a:defRPr sz="3200"/>
            </a:lvl1pPr>
          </a:lstStyle>
          <a:p>
            <a:r>
              <a:rPr lang="en-US" smtClean="0"/>
              <a:t>Click to edit Master title style</a:t>
            </a:r>
            <a:endParaRPr lang="en-US"/>
          </a:p>
        </p:txBody>
      </p:sp>
      <p:sp>
        <p:nvSpPr>
          <p:cNvPr id="141316" name="Rectangle 3"/>
          <p:cNvSpPr>
            <a:spLocks noGrp="1" noChangeArrowheads="1"/>
          </p:cNvSpPr>
          <p:nvPr userDrawn="1">
            <p:ph type="subTitle" idx="1"/>
          </p:nvPr>
        </p:nvSpPr>
        <p:spPr>
          <a:xfrm>
            <a:off x="2047875" y="3436938"/>
            <a:ext cx="5267325" cy="304800"/>
          </a:xfrm>
        </p:spPr>
        <p:txBody>
          <a:bodyPr/>
          <a:lstStyle>
            <a:lvl1pPr>
              <a:defRPr>
                <a:solidFill>
                  <a:schemeClr val="accent1"/>
                </a:solidFill>
              </a:defRPr>
            </a:lvl1pPr>
          </a:lstStyle>
          <a:p>
            <a:r>
              <a:rPr lang="en-US" smtClean="0"/>
              <a:t>Click to edit Master subtitle style</a:t>
            </a:r>
            <a:endParaRPr lang="en-US"/>
          </a:p>
        </p:txBody>
      </p:sp>
    </p:spTree>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4_Title Slide">
    <p:spTree>
      <p:nvGrpSpPr>
        <p:cNvPr id="1" name=""/>
        <p:cNvGrpSpPr/>
        <p:nvPr/>
      </p:nvGrpSpPr>
      <p:grpSpPr>
        <a:xfrm>
          <a:off x="0" y="0"/>
          <a:ext cx="0" cy="0"/>
          <a:chOff x="0" y="0"/>
          <a:chExt cx="0" cy="0"/>
        </a:xfrm>
      </p:grpSpPr>
      <p:grpSp>
        <p:nvGrpSpPr>
          <p:cNvPr id="4" name="Group 5"/>
          <p:cNvGrpSpPr>
            <a:grpSpLocks/>
          </p:cNvGrpSpPr>
          <p:nvPr userDrawn="1"/>
        </p:nvGrpSpPr>
        <p:grpSpPr bwMode="auto">
          <a:xfrm>
            <a:off x="722313" y="1598613"/>
            <a:ext cx="6583362" cy="1490662"/>
            <a:chOff x="1273" y="621"/>
            <a:chExt cx="3716" cy="2241"/>
          </a:xfrm>
        </p:grpSpPr>
        <p:cxnSp>
          <p:nvCxnSpPr>
            <p:cNvPr id="5" name="Straight Connector 11"/>
            <p:cNvCxnSpPr>
              <a:cxnSpLocks noChangeShapeType="1"/>
            </p:cNvCxnSpPr>
            <p:nvPr userDrawn="1"/>
          </p:nvCxnSpPr>
          <p:spPr bwMode="auto">
            <a:xfrm rot="16200000" flipH="1">
              <a:off x="152" y="1742"/>
              <a:ext cx="2241" cy="0"/>
            </a:xfrm>
            <a:prstGeom prst="line">
              <a:avLst/>
            </a:prstGeom>
            <a:noFill/>
            <a:ln w="63500" cap="rnd" algn="ctr">
              <a:solidFill>
                <a:schemeClr val="accent1"/>
              </a:solidFill>
              <a:round/>
              <a:headEnd/>
              <a:tailEnd/>
            </a:ln>
          </p:spPr>
        </p:cxnSp>
        <p:cxnSp>
          <p:nvCxnSpPr>
            <p:cNvPr id="6" name="Straight Connector 12"/>
            <p:cNvCxnSpPr>
              <a:cxnSpLocks noChangeShapeType="1"/>
            </p:cNvCxnSpPr>
            <p:nvPr userDrawn="1"/>
          </p:nvCxnSpPr>
          <p:spPr bwMode="auto">
            <a:xfrm rot="16200000" flipH="1">
              <a:off x="3868" y="1742"/>
              <a:ext cx="2241" cy="0"/>
            </a:xfrm>
            <a:prstGeom prst="line">
              <a:avLst/>
            </a:prstGeom>
            <a:noFill/>
            <a:ln w="63500" cap="rnd" algn="ctr">
              <a:solidFill>
                <a:schemeClr val="accent1"/>
              </a:solidFill>
              <a:round/>
              <a:headEnd/>
              <a:tailEnd/>
            </a:ln>
          </p:spPr>
        </p:cxnSp>
      </p:grpSp>
      <p:pic>
        <p:nvPicPr>
          <p:cNvPr id="7" name="Picture 7" descr="Bar_06_COL_POS [Converted].png"/>
          <p:cNvPicPr>
            <a:picLocks noChangeAspect="1"/>
          </p:cNvPicPr>
          <p:nvPr userDrawn="1"/>
        </p:nvPicPr>
        <p:blipFill>
          <a:blip r:embed="rId2" cstate="print"/>
          <a:srcRect/>
          <a:stretch>
            <a:fillRect/>
          </a:stretch>
        </p:blipFill>
        <p:spPr bwMode="auto">
          <a:xfrm>
            <a:off x="7461250" y="2232025"/>
            <a:ext cx="1298575" cy="220663"/>
          </a:xfrm>
          <a:prstGeom prst="rect">
            <a:avLst/>
          </a:prstGeom>
          <a:noFill/>
          <a:ln w="9525">
            <a:noFill/>
            <a:miter lim="800000"/>
            <a:headEnd/>
            <a:tailEnd/>
          </a:ln>
        </p:spPr>
      </p:pic>
      <p:sp>
        <p:nvSpPr>
          <p:cNvPr id="145411" name="Rectangle 2"/>
          <p:cNvSpPr>
            <a:spLocks noGrp="1" noChangeArrowheads="1"/>
          </p:cNvSpPr>
          <p:nvPr>
            <p:ph type="ctrTitle"/>
          </p:nvPr>
        </p:nvSpPr>
        <p:spPr>
          <a:xfrm>
            <a:off x="877888" y="1974850"/>
            <a:ext cx="5276850" cy="487363"/>
          </a:xfrm>
        </p:spPr>
        <p:txBody>
          <a:bodyPr/>
          <a:lstStyle>
            <a:lvl1pPr>
              <a:defRPr sz="3200"/>
            </a:lvl1pPr>
          </a:lstStyle>
          <a:p>
            <a:r>
              <a:rPr lang="en-US" smtClean="0"/>
              <a:t>Click to edit Master title style</a:t>
            </a:r>
            <a:endParaRPr lang="en-US"/>
          </a:p>
        </p:txBody>
      </p:sp>
      <p:sp>
        <p:nvSpPr>
          <p:cNvPr id="145412" name="Rectangle 3"/>
          <p:cNvSpPr>
            <a:spLocks noGrp="1" noChangeArrowheads="1"/>
          </p:cNvSpPr>
          <p:nvPr>
            <p:ph type="subTitle" idx="1"/>
          </p:nvPr>
        </p:nvSpPr>
        <p:spPr>
          <a:xfrm>
            <a:off x="877888" y="2473325"/>
            <a:ext cx="5265737" cy="304800"/>
          </a:xfrm>
        </p:spPr>
        <p:txBody>
          <a:bodyPr/>
          <a:lstStyle>
            <a:lvl1pPr>
              <a:defRPr>
                <a:solidFill>
                  <a:schemeClr val="accent1"/>
                </a:solidFill>
              </a:defRPr>
            </a:lvl1pPr>
          </a:lstStyle>
          <a:p>
            <a:r>
              <a:rPr lang="en-US" smtClean="0"/>
              <a:t>Click to edit Master subtitle style</a:t>
            </a:r>
            <a:endParaRPr lang="en-US"/>
          </a:p>
        </p:txBody>
      </p:sp>
    </p:spTree>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5_Title Slide">
    <p:spTree>
      <p:nvGrpSpPr>
        <p:cNvPr id="1" name=""/>
        <p:cNvGrpSpPr/>
        <p:nvPr/>
      </p:nvGrpSpPr>
      <p:grpSpPr>
        <a:xfrm>
          <a:off x="0" y="0"/>
          <a:ext cx="0" cy="0"/>
          <a:chOff x="0" y="0"/>
          <a:chExt cx="0" cy="0"/>
        </a:xfrm>
      </p:grpSpPr>
      <p:pic>
        <p:nvPicPr>
          <p:cNvPr id="4" name="Picture 7" descr="Bar_06_COL_POS [Converted].png"/>
          <p:cNvPicPr>
            <a:picLocks noChangeAspect="1"/>
          </p:cNvPicPr>
          <p:nvPr userDrawn="1"/>
        </p:nvPicPr>
        <p:blipFill>
          <a:blip r:embed="rId2" cstate="print"/>
          <a:srcRect/>
          <a:stretch>
            <a:fillRect/>
          </a:stretch>
        </p:blipFill>
        <p:spPr bwMode="auto">
          <a:xfrm>
            <a:off x="7431088" y="4787900"/>
            <a:ext cx="1298575" cy="220663"/>
          </a:xfrm>
          <a:prstGeom prst="rect">
            <a:avLst/>
          </a:prstGeom>
          <a:noFill/>
          <a:ln w="9525">
            <a:noFill/>
            <a:miter lim="800000"/>
            <a:headEnd/>
            <a:tailEnd/>
          </a:ln>
        </p:spPr>
      </p:pic>
      <p:sp>
        <p:nvSpPr>
          <p:cNvPr id="148483" name="Rectangle 2"/>
          <p:cNvSpPr>
            <a:spLocks noGrp="1" noChangeArrowheads="1"/>
          </p:cNvSpPr>
          <p:nvPr>
            <p:ph type="ctrTitle"/>
          </p:nvPr>
        </p:nvSpPr>
        <p:spPr>
          <a:xfrm>
            <a:off x="681038" y="1928813"/>
            <a:ext cx="5276850" cy="457200"/>
          </a:xfrm>
        </p:spPr>
        <p:txBody>
          <a:bodyPr/>
          <a:lstStyle>
            <a:lvl1pPr>
              <a:defRPr/>
            </a:lvl1pPr>
          </a:lstStyle>
          <a:p>
            <a:r>
              <a:rPr lang="en-US" smtClean="0"/>
              <a:t>Click to edit Master title style</a:t>
            </a:r>
            <a:endParaRPr lang="en-US"/>
          </a:p>
        </p:txBody>
      </p:sp>
      <p:sp>
        <p:nvSpPr>
          <p:cNvPr id="148484" name="Rectangle 3"/>
          <p:cNvSpPr>
            <a:spLocks noGrp="1" noChangeArrowheads="1"/>
          </p:cNvSpPr>
          <p:nvPr>
            <p:ph type="subTitle" idx="1"/>
          </p:nvPr>
        </p:nvSpPr>
        <p:spPr>
          <a:xfrm>
            <a:off x="681038" y="2478088"/>
            <a:ext cx="5267325" cy="304800"/>
          </a:xfrm>
        </p:spPr>
        <p:txBody>
          <a:bodyPr/>
          <a:lstStyle>
            <a:lvl1pPr>
              <a:defRPr>
                <a:solidFill>
                  <a:schemeClr val="accent1"/>
                </a:solidFill>
              </a:defRPr>
            </a:lvl1pPr>
          </a:lstStyle>
          <a:p>
            <a:r>
              <a:rPr lang="en-US" smtClean="0"/>
              <a:t>Click to edit Master subtitle style</a:t>
            </a:r>
            <a:endParaRPr lang="en-US"/>
          </a:p>
        </p:txBody>
      </p:sp>
    </p:spTree>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6_Title Slide">
    <p:spTree>
      <p:nvGrpSpPr>
        <p:cNvPr id="1" name=""/>
        <p:cNvGrpSpPr/>
        <p:nvPr/>
      </p:nvGrpSpPr>
      <p:grpSpPr>
        <a:xfrm>
          <a:off x="0" y="0"/>
          <a:ext cx="0" cy="0"/>
          <a:chOff x="0" y="0"/>
          <a:chExt cx="0" cy="0"/>
        </a:xfrm>
      </p:grpSpPr>
      <p:sp>
        <p:nvSpPr>
          <p:cNvPr id="4" name="Line 32"/>
          <p:cNvSpPr>
            <a:spLocks noChangeShapeType="1"/>
          </p:cNvSpPr>
          <p:nvPr userDrawn="1"/>
        </p:nvSpPr>
        <p:spPr bwMode="auto">
          <a:xfrm>
            <a:off x="403225" y="4668838"/>
            <a:ext cx="8321675" cy="0"/>
          </a:xfrm>
          <a:prstGeom prst="line">
            <a:avLst/>
          </a:prstGeom>
          <a:noFill/>
          <a:ln w="12700">
            <a:solidFill>
              <a:schemeClr val="accent1"/>
            </a:solidFill>
            <a:round/>
            <a:headEnd/>
            <a:tailEnd/>
          </a:ln>
        </p:spPr>
        <p:txBody>
          <a:bodyPr lIns="0" tIns="0" rIns="0" bIns="0" anchor="ctr">
            <a:spAutoFit/>
          </a:bodyPr>
          <a:lstStyle/>
          <a:p>
            <a:pPr>
              <a:defRPr/>
            </a:pPr>
            <a:endParaRPr lang="en-GB" dirty="0"/>
          </a:p>
        </p:txBody>
      </p:sp>
      <p:sp>
        <p:nvSpPr>
          <p:cNvPr id="5" name="Footer Placeholder 10"/>
          <p:cNvSpPr txBox="1">
            <a:spLocks/>
          </p:cNvSpPr>
          <p:nvPr userDrawn="1"/>
        </p:nvSpPr>
        <p:spPr>
          <a:xfrm>
            <a:off x="403225" y="4748213"/>
            <a:ext cx="4419600" cy="122237"/>
          </a:xfrm>
          <a:prstGeom prst="rect">
            <a:avLst/>
          </a:prstGeom>
          <a:noFill/>
          <a:ln w="9525" algn="ctr">
            <a:noFill/>
            <a:miter lim="800000"/>
            <a:headEnd/>
            <a:tailEnd/>
          </a:ln>
          <a:effectLst/>
        </p:spPr>
        <p:txBody>
          <a:bodyPr lIns="0" tIns="0" rIns="0" bIns="0" anchor="b">
            <a:spAutoFit/>
          </a:bodyPr>
          <a:lstStyle/>
          <a:p>
            <a:pPr eaLnBrk="1" hangingPunct="1">
              <a:spcBef>
                <a:spcPct val="50000"/>
              </a:spcBef>
              <a:defRPr/>
            </a:pPr>
            <a:fld id="{B81F80AA-193A-4086-854C-C12C5461DECD}" type="slidenum">
              <a:rPr lang="en-US" sz="800">
                <a:latin typeface="Arial" pitchFamily="34" charset="0"/>
                <a:cs typeface="Arial" pitchFamily="34" charset="0"/>
              </a:rPr>
              <a:pPr eaLnBrk="1" hangingPunct="1">
                <a:spcBef>
                  <a:spcPct val="50000"/>
                </a:spcBef>
                <a:defRPr/>
              </a:pPr>
              <a:t>‹#›</a:t>
            </a:fld>
            <a:r>
              <a:rPr lang="en-US" sz="800" dirty="0">
                <a:latin typeface="Arial" pitchFamily="34" charset="0"/>
                <a:cs typeface="Arial" pitchFamily="34" charset="0"/>
              </a:rPr>
              <a:t>   |   &lt;Title – </a:t>
            </a:r>
            <a:r>
              <a:rPr lang="en-US" sz="800" i="1" dirty="0">
                <a:latin typeface="Arial" pitchFamily="34" charset="0"/>
                <a:cs typeface="Arial" pitchFamily="34" charset="0"/>
              </a:rPr>
              <a:t>edit in master view</a:t>
            </a:r>
            <a:r>
              <a:rPr lang="en-US" sz="800" dirty="0">
                <a:latin typeface="Arial" pitchFamily="34" charset="0"/>
                <a:cs typeface="Arial" pitchFamily="34" charset="0"/>
              </a:rPr>
              <a:t>&gt;  |  &lt;Date  – </a:t>
            </a:r>
            <a:r>
              <a:rPr lang="en-US" sz="800" i="1" dirty="0">
                <a:latin typeface="Arial" pitchFamily="34" charset="0"/>
                <a:cs typeface="Arial" pitchFamily="34" charset="0"/>
              </a:rPr>
              <a:t>edit in master view</a:t>
            </a:r>
            <a:r>
              <a:rPr lang="en-US" sz="800" dirty="0">
                <a:latin typeface="Arial" pitchFamily="34" charset="0"/>
                <a:cs typeface="Arial" pitchFamily="34" charset="0"/>
              </a:rPr>
              <a:t>&gt; </a:t>
            </a:r>
          </a:p>
        </p:txBody>
      </p:sp>
      <p:pic>
        <p:nvPicPr>
          <p:cNvPr id="6" name="Picture 7" descr="Bar_06_COL_POS [Converted].png"/>
          <p:cNvPicPr>
            <a:picLocks noChangeAspect="1"/>
          </p:cNvPicPr>
          <p:nvPr userDrawn="1"/>
        </p:nvPicPr>
        <p:blipFill>
          <a:blip r:embed="rId2" cstate="print"/>
          <a:srcRect/>
          <a:stretch>
            <a:fillRect/>
          </a:stretch>
        </p:blipFill>
        <p:spPr bwMode="auto">
          <a:xfrm>
            <a:off x="7431088" y="4787900"/>
            <a:ext cx="1298575" cy="220663"/>
          </a:xfrm>
          <a:prstGeom prst="rect">
            <a:avLst/>
          </a:prstGeom>
          <a:noFill/>
          <a:ln w="9525">
            <a:noFill/>
            <a:miter lim="800000"/>
            <a:headEnd/>
            <a:tailEnd/>
          </a:ln>
        </p:spPr>
      </p:pic>
      <p:sp>
        <p:nvSpPr>
          <p:cNvPr id="7" name="TextBox 9"/>
          <p:cNvSpPr txBox="1">
            <a:spLocks noChangeArrowheads="1"/>
          </p:cNvSpPr>
          <p:nvPr userDrawn="1"/>
        </p:nvSpPr>
        <p:spPr bwMode="auto">
          <a:xfrm>
            <a:off x="403225" y="4913313"/>
            <a:ext cx="6751638" cy="122237"/>
          </a:xfrm>
          <a:prstGeom prst="rect">
            <a:avLst/>
          </a:prstGeom>
          <a:noFill/>
          <a:ln w="9525">
            <a:noFill/>
            <a:miter lim="800000"/>
            <a:headEnd/>
            <a:tailEnd/>
          </a:ln>
        </p:spPr>
        <p:txBody>
          <a:bodyPr lIns="0" tIns="0" rIns="0" bIns="0">
            <a:spAutoFit/>
          </a:bodyPr>
          <a:lstStyle/>
          <a:p>
            <a:pPr eaLnBrk="1" hangingPunct="1">
              <a:defRPr/>
            </a:pPr>
            <a:r>
              <a:rPr lang="en-US" sz="800" dirty="0">
                <a:latin typeface="Arial" pitchFamily="34" charset="0"/>
                <a:cs typeface="Arial" pitchFamily="34" charset="0"/>
              </a:rPr>
              <a:t>Unrestricted/Internal Only/Confidential/Secret  *Delete as appropriate in Master view</a:t>
            </a:r>
          </a:p>
        </p:txBody>
      </p:sp>
      <p:sp>
        <p:nvSpPr>
          <p:cNvPr id="156674" name="Rectangle 2"/>
          <p:cNvSpPr>
            <a:spLocks noGrp="1" noChangeArrowheads="1"/>
          </p:cNvSpPr>
          <p:nvPr>
            <p:ph type="ctrTitle"/>
          </p:nvPr>
        </p:nvSpPr>
        <p:spPr>
          <a:xfrm>
            <a:off x="677863" y="1928813"/>
            <a:ext cx="5276850" cy="457200"/>
          </a:xfrm>
        </p:spPr>
        <p:txBody>
          <a:bodyPr/>
          <a:lstStyle>
            <a:lvl1pPr>
              <a:defRPr/>
            </a:lvl1pPr>
          </a:lstStyle>
          <a:p>
            <a:r>
              <a:rPr lang="en-US" smtClean="0"/>
              <a:t>Click to edit Master title style</a:t>
            </a:r>
            <a:endParaRPr lang="en-US"/>
          </a:p>
        </p:txBody>
      </p:sp>
      <p:sp>
        <p:nvSpPr>
          <p:cNvPr id="156675" name="Rectangle 3"/>
          <p:cNvSpPr>
            <a:spLocks noGrp="1" noChangeArrowheads="1"/>
          </p:cNvSpPr>
          <p:nvPr>
            <p:ph type="subTitle" idx="1"/>
          </p:nvPr>
        </p:nvSpPr>
        <p:spPr>
          <a:xfrm>
            <a:off x="677863" y="2476500"/>
            <a:ext cx="5267325" cy="304800"/>
          </a:xfrm>
        </p:spPr>
        <p:txBody>
          <a:bodyPr/>
          <a:lstStyle>
            <a:lvl1pPr>
              <a:defRPr>
                <a:solidFill>
                  <a:schemeClr val="accent1"/>
                </a:solidFill>
              </a:defRPr>
            </a:lvl1pPr>
          </a:lstStyle>
          <a:p>
            <a:r>
              <a:rPr lang="en-US" smtClean="0"/>
              <a:t>Click to edit Master subtitle style</a:t>
            </a:r>
            <a:endParaRPr lang="en-US"/>
          </a:p>
        </p:txBody>
      </p:sp>
    </p:spTree>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7985" y="223726"/>
            <a:ext cx="8334853" cy="461665"/>
          </a:xfrm>
        </p:spPr>
        <p:txBody>
          <a:bodyPr/>
          <a:lstStyle>
            <a:lvl1pPr>
              <a:defRPr sz="3000" b="0">
                <a:solidFill>
                  <a:schemeClr val="accent1"/>
                </a:solidFill>
                <a:latin typeface="Arial" pitchFamily="34" charset="0"/>
                <a:cs typeface="Arial"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396875" y="825500"/>
            <a:ext cx="8327363" cy="2424945"/>
          </a:xfrm>
        </p:spPr>
        <p:txBody>
          <a:bodyPr/>
          <a:lstStyle>
            <a:lvl1pPr>
              <a:defRPr sz="2000">
                <a:latin typeface="Arial" pitchFamily="34" charset="0"/>
                <a:cs typeface="Arial" pitchFamily="34" charset="0"/>
              </a:defRPr>
            </a:lvl1pPr>
            <a:lvl2pPr>
              <a:defRPr sz="2000">
                <a:latin typeface="Arial" pitchFamily="34" charset="0"/>
                <a:cs typeface="Arial" pitchFamily="34" charset="0"/>
              </a:defRPr>
            </a:lvl2pPr>
            <a:lvl3pPr marL="571500" indent="-342900">
              <a:defRPr sz="2000">
                <a:latin typeface="Arial" pitchFamily="34" charset="0"/>
                <a:cs typeface="Arial" pitchFamily="34" charset="0"/>
              </a:defRPr>
            </a:lvl3pPr>
            <a:lvl4pPr marL="862013" indent="-290513">
              <a:defRPr sz="2000">
                <a:latin typeface="Arial" pitchFamily="34" charset="0"/>
                <a:cs typeface="Arial" pitchFamily="34" charset="0"/>
              </a:defRPr>
            </a:lvl4pPr>
            <a:lvl5pPr marL="1204913" indent="-342900">
              <a:defRPr sz="2000">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Numbered text page">
    <p:spTree>
      <p:nvGrpSpPr>
        <p:cNvPr id="1" name=""/>
        <p:cNvGrpSpPr/>
        <p:nvPr/>
      </p:nvGrpSpPr>
      <p:grpSpPr>
        <a:xfrm>
          <a:off x="0" y="0"/>
          <a:ext cx="0" cy="0"/>
          <a:chOff x="0" y="0"/>
          <a:chExt cx="0" cy="0"/>
        </a:xfrm>
      </p:grpSpPr>
      <p:sp>
        <p:nvSpPr>
          <p:cNvPr id="2" name="Title 1"/>
          <p:cNvSpPr>
            <a:spLocks noGrp="1"/>
          </p:cNvSpPr>
          <p:nvPr>
            <p:ph type="title"/>
          </p:nvPr>
        </p:nvSpPr>
        <p:spPr>
          <a:xfrm>
            <a:off x="396875" y="230188"/>
            <a:ext cx="9116785" cy="461665"/>
          </a:xfrm>
        </p:spPr>
        <p:txBody>
          <a:bodyPr anchor="t"/>
          <a:lstStyle>
            <a:lvl1pPr>
              <a:defRPr sz="3000" b="0">
                <a:solidFill>
                  <a:schemeClr val="accent1"/>
                </a:solidFill>
                <a:latin typeface="Arial" pitchFamily="34" charset="0"/>
                <a:cs typeface="Arial"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396875" y="825500"/>
            <a:ext cx="8335963" cy="2209501"/>
          </a:xfrm>
        </p:spPr>
        <p:txBody>
          <a:bodyPr/>
          <a:lstStyle>
            <a:lvl1pPr marL="341313" indent="-341313">
              <a:lnSpc>
                <a:spcPct val="100000"/>
              </a:lnSpc>
              <a:spcBef>
                <a:spcPts val="900"/>
              </a:spcBef>
              <a:buClrTx/>
              <a:buFont typeface="+mj-lt"/>
              <a:buAutoNum type="arabicPeriod"/>
              <a:defRPr sz="2000">
                <a:solidFill>
                  <a:schemeClr val="tx1"/>
                </a:solidFill>
                <a:latin typeface="Arial" pitchFamily="34" charset="0"/>
                <a:cs typeface="Arial" pitchFamily="34" charset="0"/>
              </a:defRPr>
            </a:lvl1pPr>
            <a:lvl2pPr marL="682625" indent="-341313">
              <a:lnSpc>
                <a:spcPct val="100000"/>
              </a:lnSpc>
              <a:spcBef>
                <a:spcPts val="900"/>
              </a:spcBef>
              <a:buFont typeface="+mj-lt"/>
              <a:buAutoNum type="alphaLcPeriod"/>
              <a:defRPr sz="2000">
                <a:latin typeface="Arial" pitchFamily="34" charset="0"/>
                <a:cs typeface="Arial" pitchFamily="34" charset="0"/>
              </a:defRPr>
            </a:lvl2pPr>
            <a:lvl3pPr marL="1025525" indent="-333375">
              <a:lnSpc>
                <a:spcPct val="100000"/>
              </a:lnSpc>
              <a:spcBef>
                <a:spcPts val="900"/>
              </a:spcBef>
              <a:defRPr sz="2000">
                <a:latin typeface="Arial" pitchFamily="34" charset="0"/>
                <a:cs typeface="Arial" pitchFamily="34" charset="0"/>
              </a:defRPr>
            </a:lvl3pPr>
            <a:lvl4pPr marL="1146175" indent="-231775">
              <a:lnSpc>
                <a:spcPct val="100000"/>
              </a:lnSpc>
              <a:spcBef>
                <a:spcPts val="900"/>
              </a:spcBef>
              <a:defRPr sz="1800">
                <a:latin typeface="Arial" pitchFamily="34" charset="0"/>
                <a:cs typeface="Arial" pitchFamily="34" charset="0"/>
              </a:defRPr>
            </a:lvl4pPr>
            <a:lvl5pPr marL="1427163" indent="-280988">
              <a:lnSpc>
                <a:spcPct val="100000"/>
              </a:lnSpc>
              <a:spcBef>
                <a:spcPts val="900"/>
              </a:spcBef>
              <a:defRPr sz="1800">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ft text_Right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96875" y="825500"/>
            <a:ext cx="4068000" cy="1538883"/>
          </a:xfrm>
        </p:spPr>
        <p:txBody>
          <a:bodyPr/>
          <a:lstStyle>
            <a:lvl1pPr>
              <a:lnSpc>
                <a:spcPct val="100000"/>
              </a:lnSpc>
              <a:spcBef>
                <a:spcPts val="900"/>
              </a:spcBef>
              <a:defRPr sz="1400"/>
            </a:lvl1pPr>
            <a:lvl2pPr marL="176213" indent="-176213">
              <a:lnSpc>
                <a:spcPct val="100000"/>
              </a:lnSpc>
              <a:spcBef>
                <a:spcPts val="900"/>
              </a:spcBef>
              <a:buClr>
                <a:schemeClr val="tx1"/>
              </a:buClr>
              <a:buFont typeface="Wingdings" pitchFamily="2" charset="2"/>
              <a:buChar char=""/>
              <a:defRPr sz="1400"/>
            </a:lvl2pPr>
            <a:lvl3pPr marL="404813" indent="-228600">
              <a:lnSpc>
                <a:spcPct val="100000"/>
              </a:lnSpc>
              <a:spcBef>
                <a:spcPts val="900"/>
              </a:spcBef>
              <a:defRPr sz="1400"/>
            </a:lvl3pPr>
            <a:lvl4pPr marL="633413" indent="-228600">
              <a:lnSpc>
                <a:spcPct val="100000"/>
              </a:lnSpc>
              <a:spcBef>
                <a:spcPts val="900"/>
              </a:spcBef>
              <a:defRPr sz="1400"/>
            </a:lvl4pPr>
            <a:lvl5pPr marL="862013" indent="-228600">
              <a:lnSpc>
                <a:spcPct val="100000"/>
              </a:lnSpc>
              <a:spcBef>
                <a:spcPts val="900"/>
              </a:spcBef>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Picture Placeholder 7"/>
          <p:cNvSpPr>
            <a:spLocks noGrp="1"/>
          </p:cNvSpPr>
          <p:nvPr>
            <p:ph type="pic" sz="quarter" idx="10"/>
          </p:nvPr>
        </p:nvSpPr>
        <p:spPr>
          <a:xfrm>
            <a:off x="4656448" y="825500"/>
            <a:ext cx="4068000" cy="4792663"/>
          </a:xfrm>
        </p:spPr>
        <p:txBody>
          <a:bodyPr>
            <a:noAutofit/>
          </a:bodyPr>
          <a:lstStyle/>
          <a:p>
            <a:pPr lvl="0"/>
            <a:r>
              <a:rPr lang="en-US" noProof="0" dirty="0" smtClean="0"/>
              <a:t>Click icon to add picture</a:t>
            </a:r>
            <a:endParaRPr lang="en-US" noProof="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Left text_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smtClean="0"/>
              <a:t>Click to edit Master title style</a:t>
            </a:r>
            <a:endParaRPr lang="en-US"/>
          </a:p>
        </p:txBody>
      </p:sp>
      <p:sp>
        <p:nvSpPr>
          <p:cNvPr id="3" name="Content Placeholder 2"/>
          <p:cNvSpPr>
            <a:spLocks noGrp="1"/>
          </p:cNvSpPr>
          <p:nvPr>
            <p:ph sz="half" idx="1"/>
          </p:nvPr>
        </p:nvSpPr>
        <p:spPr>
          <a:xfrm>
            <a:off x="396876" y="825500"/>
            <a:ext cx="4089400" cy="1538883"/>
          </a:xfrm>
          <a:noFill/>
          <a:ln w="9525" algn="ctr">
            <a:noFill/>
            <a:miter lim="800000"/>
            <a:headEnd/>
            <a:tailEnd/>
          </a:ln>
        </p:spPr>
        <p:txBody>
          <a:bodyPr/>
          <a:lstStyle>
            <a:lvl1pPr algn="l" rtl="0" eaLnBrk="1" fontAlgn="base" hangingPunct="1">
              <a:lnSpc>
                <a:spcPct val="100000"/>
              </a:lnSpc>
              <a:spcBef>
                <a:spcPts val="900"/>
              </a:spcBef>
              <a:spcAft>
                <a:spcPct val="0"/>
              </a:spcAft>
              <a:defRPr lang="en-US" sz="1400" dirty="0" smtClean="0">
                <a:solidFill>
                  <a:schemeClr val="tx1"/>
                </a:solidFill>
                <a:latin typeface="Arial" pitchFamily="34" charset="0"/>
                <a:ea typeface="+mn-ea"/>
                <a:cs typeface="Arial" pitchFamily="34" charset="0"/>
              </a:defRPr>
            </a:lvl1pPr>
            <a:lvl2pPr marL="176213" indent="-176213" algn="l" rtl="0" eaLnBrk="1" fontAlgn="base" hangingPunct="1">
              <a:lnSpc>
                <a:spcPct val="100000"/>
              </a:lnSpc>
              <a:spcBef>
                <a:spcPts val="900"/>
              </a:spcBef>
              <a:spcAft>
                <a:spcPct val="0"/>
              </a:spcAft>
              <a:buClr>
                <a:schemeClr val="tx1"/>
              </a:buClr>
              <a:buFont typeface="Wingdings" pitchFamily="2" charset="2"/>
              <a:buChar char=""/>
              <a:defRPr lang="en-US" sz="1400" dirty="0" smtClean="0">
                <a:solidFill>
                  <a:schemeClr val="tx1"/>
                </a:solidFill>
                <a:latin typeface="Arial" pitchFamily="34" charset="0"/>
                <a:ea typeface="+mn-ea"/>
                <a:cs typeface="Arial" pitchFamily="34" charset="0"/>
              </a:defRPr>
            </a:lvl2pPr>
            <a:lvl3pPr marL="404813" indent="-228600" algn="l" rtl="0" eaLnBrk="1" fontAlgn="base" hangingPunct="1">
              <a:lnSpc>
                <a:spcPct val="100000"/>
              </a:lnSpc>
              <a:spcBef>
                <a:spcPts val="900"/>
              </a:spcBef>
              <a:spcAft>
                <a:spcPct val="0"/>
              </a:spcAft>
              <a:defRPr lang="en-US" sz="1400" dirty="0" smtClean="0">
                <a:solidFill>
                  <a:schemeClr val="tx1"/>
                </a:solidFill>
                <a:latin typeface="Arial" pitchFamily="34" charset="0"/>
                <a:ea typeface="+mn-ea"/>
                <a:cs typeface="Arial" pitchFamily="34" charset="0"/>
              </a:defRPr>
            </a:lvl3pPr>
            <a:lvl4pPr marL="571500" indent="-166688" algn="l" rtl="0" eaLnBrk="1" fontAlgn="base" hangingPunct="1">
              <a:lnSpc>
                <a:spcPct val="100000"/>
              </a:lnSpc>
              <a:spcBef>
                <a:spcPts val="900"/>
              </a:spcBef>
              <a:spcAft>
                <a:spcPct val="0"/>
              </a:spcAft>
              <a:defRPr lang="en-US" sz="1400" dirty="0" smtClean="0">
                <a:solidFill>
                  <a:schemeClr val="tx1"/>
                </a:solidFill>
                <a:latin typeface="Arial" pitchFamily="34" charset="0"/>
                <a:ea typeface="+mn-ea"/>
                <a:cs typeface="Arial" pitchFamily="34" charset="0"/>
              </a:defRPr>
            </a:lvl4pPr>
            <a:lvl5pPr marL="747713" indent="-176213" algn="l" rtl="0" eaLnBrk="1" fontAlgn="base" hangingPunct="1">
              <a:lnSpc>
                <a:spcPct val="100000"/>
              </a:lnSpc>
              <a:spcBef>
                <a:spcPts val="900"/>
              </a:spcBef>
              <a:spcAft>
                <a:spcPct val="0"/>
              </a:spcAft>
              <a:defRPr lang="en-US" sz="1400" dirty="0">
                <a:solidFill>
                  <a:schemeClr val="tx1"/>
                </a:solidFill>
                <a:latin typeface="Arial" pitchFamily="34" charset="0"/>
                <a:ea typeface="+mn-ea"/>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ft text_2 Right pictur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96876" y="825500"/>
            <a:ext cx="4089400" cy="1538883"/>
          </a:xfrm>
        </p:spPr>
        <p:txBody>
          <a:bodyPr/>
          <a:lstStyle>
            <a:lvl1pPr>
              <a:lnSpc>
                <a:spcPct val="100000"/>
              </a:lnSpc>
              <a:spcBef>
                <a:spcPts val="900"/>
              </a:spcBef>
              <a:defRPr sz="1400"/>
            </a:lvl1pPr>
            <a:lvl2pPr marL="176213" indent="-176213">
              <a:lnSpc>
                <a:spcPct val="100000"/>
              </a:lnSpc>
              <a:spcBef>
                <a:spcPts val="900"/>
              </a:spcBef>
              <a:buClr>
                <a:schemeClr val="tx1"/>
              </a:buClr>
              <a:buFont typeface="Wingdings" pitchFamily="2" charset="2"/>
              <a:buChar char=""/>
              <a:defRPr sz="1400"/>
            </a:lvl2pPr>
            <a:lvl3pPr marL="404813" indent="-228600">
              <a:lnSpc>
                <a:spcPct val="100000"/>
              </a:lnSpc>
              <a:spcBef>
                <a:spcPts val="900"/>
              </a:spcBef>
              <a:defRPr sz="1400"/>
            </a:lvl3pPr>
            <a:lvl4pPr marL="571500" indent="-166688">
              <a:lnSpc>
                <a:spcPct val="100000"/>
              </a:lnSpc>
              <a:spcBef>
                <a:spcPts val="900"/>
              </a:spcBef>
              <a:defRPr sz="1400"/>
            </a:lvl4pPr>
            <a:lvl5pPr marL="747713" indent="-176213">
              <a:lnSpc>
                <a:spcPct val="100000"/>
              </a:lnSpc>
              <a:spcBef>
                <a:spcPts val="900"/>
              </a:spcBef>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Picture Placeholder 7"/>
          <p:cNvSpPr>
            <a:spLocks noGrp="1"/>
          </p:cNvSpPr>
          <p:nvPr>
            <p:ph type="pic" sz="quarter" idx="10"/>
          </p:nvPr>
        </p:nvSpPr>
        <p:spPr>
          <a:xfrm>
            <a:off x="4664075" y="825500"/>
            <a:ext cx="4068763" cy="1764000"/>
          </a:xfrm>
        </p:spPr>
        <p:txBody>
          <a:bodyPr>
            <a:noAutofit/>
          </a:bodyPr>
          <a:lstStyle/>
          <a:p>
            <a:pPr lvl="0"/>
            <a:r>
              <a:rPr lang="en-US" noProof="0" dirty="0" smtClean="0"/>
              <a:t>Click icon to add picture</a:t>
            </a:r>
            <a:endParaRPr lang="en-US" noProof="0" dirty="0"/>
          </a:p>
        </p:txBody>
      </p:sp>
      <p:sp>
        <p:nvSpPr>
          <p:cNvPr id="7" name="Picture Placeholder 7"/>
          <p:cNvSpPr>
            <a:spLocks noGrp="1"/>
          </p:cNvSpPr>
          <p:nvPr>
            <p:ph type="pic" sz="quarter" idx="11"/>
          </p:nvPr>
        </p:nvSpPr>
        <p:spPr>
          <a:xfrm>
            <a:off x="4664075" y="2736563"/>
            <a:ext cx="4068763" cy="1764000"/>
          </a:xfrm>
        </p:spPr>
        <p:txBody>
          <a:bodyPr>
            <a:noAutofit/>
          </a:bodyPr>
          <a:lstStyle/>
          <a:p>
            <a:pPr lvl="0"/>
            <a:r>
              <a:rPr lang="en-US" noProof="0" dirty="0" smtClean="0"/>
              <a:t>Click icon to add picture</a:t>
            </a:r>
            <a:endParaRPr lang="en-US" noProof="0"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Top pictures_Text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96875" y="3408858"/>
            <a:ext cx="4068000" cy="877163"/>
          </a:xfrm>
          <a:noFill/>
          <a:ln w="9525" algn="ctr">
            <a:noFill/>
            <a:miter lim="800000"/>
            <a:headEnd/>
            <a:tailEnd/>
          </a:ln>
        </p:spPr>
        <p:txBody>
          <a:bodyPr/>
          <a:lstStyle>
            <a:lvl1pPr algn="l" rtl="0" eaLnBrk="1" fontAlgn="base" hangingPunct="1">
              <a:lnSpc>
                <a:spcPct val="100000"/>
              </a:lnSpc>
              <a:spcBef>
                <a:spcPts val="900"/>
              </a:spcBef>
              <a:spcAft>
                <a:spcPct val="0"/>
              </a:spcAft>
              <a:defRPr lang="en-US" sz="1400" dirty="0" smtClean="0">
                <a:solidFill>
                  <a:schemeClr val="tx1"/>
                </a:solidFill>
                <a:latin typeface="Arial" pitchFamily="34" charset="0"/>
                <a:ea typeface="+mn-ea"/>
                <a:cs typeface="Arial" pitchFamily="34" charset="0"/>
              </a:defRPr>
            </a:lvl1pPr>
            <a:lvl2pPr marL="176213" indent="-176213" algn="l" rtl="0" eaLnBrk="1" fontAlgn="base" hangingPunct="1">
              <a:lnSpc>
                <a:spcPct val="100000"/>
              </a:lnSpc>
              <a:spcBef>
                <a:spcPts val="900"/>
              </a:spcBef>
              <a:spcAft>
                <a:spcPct val="0"/>
              </a:spcAft>
              <a:buClr>
                <a:schemeClr val="tx1"/>
              </a:buClr>
              <a:buFont typeface="Wingdings" pitchFamily="2" charset="2"/>
              <a:buChar char=""/>
              <a:defRPr lang="en-US" sz="1400" dirty="0" smtClean="0">
                <a:solidFill>
                  <a:schemeClr val="tx1"/>
                </a:solidFill>
                <a:latin typeface="Arial" pitchFamily="34" charset="0"/>
                <a:ea typeface="+mn-ea"/>
                <a:cs typeface="Arial" pitchFamily="34" charset="0"/>
              </a:defRPr>
            </a:lvl2pPr>
            <a:lvl3pPr marL="342900" indent="-166688" algn="l" rtl="0" eaLnBrk="1" fontAlgn="base" hangingPunct="1">
              <a:lnSpc>
                <a:spcPct val="100000"/>
              </a:lnSpc>
              <a:spcBef>
                <a:spcPts val="900"/>
              </a:spcBef>
              <a:spcAft>
                <a:spcPct val="0"/>
              </a:spcAft>
              <a:defRPr lang="en-US" sz="1400" dirty="0" smtClean="0">
                <a:solidFill>
                  <a:schemeClr val="tx1"/>
                </a:solidFill>
                <a:latin typeface="Arial" pitchFamily="34" charset="0"/>
                <a:ea typeface="+mn-ea"/>
                <a:cs typeface="Arial" pitchFamily="34" charset="0"/>
              </a:defRPr>
            </a:lvl3pPr>
            <a:lvl4pPr marL="519113" indent="-176213" algn="l" rtl="0" eaLnBrk="1" fontAlgn="base" hangingPunct="1">
              <a:lnSpc>
                <a:spcPct val="100000"/>
              </a:lnSpc>
              <a:spcBef>
                <a:spcPts val="900"/>
              </a:spcBef>
              <a:spcAft>
                <a:spcPct val="0"/>
              </a:spcAft>
              <a:defRPr lang="en-US" sz="1400" dirty="0" smtClean="0">
                <a:solidFill>
                  <a:schemeClr val="tx1"/>
                </a:solidFill>
                <a:latin typeface="Arial" pitchFamily="34" charset="0"/>
                <a:ea typeface="+mn-ea"/>
                <a:cs typeface="Arial" pitchFamily="34" charset="0"/>
              </a:defRPr>
            </a:lvl4pPr>
            <a:lvl5pPr marL="685800" indent="-166688" algn="l" rtl="0" eaLnBrk="1" fontAlgn="base" hangingPunct="1">
              <a:lnSpc>
                <a:spcPct val="100000"/>
              </a:lnSpc>
              <a:spcBef>
                <a:spcPts val="900"/>
              </a:spcBef>
              <a:spcAft>
                <a:spcPct val="0"/>
              </a:spcAft>
              <a:defRPr lang="en-US" sz="1400" dirty="0">
                <a:solidFill>
                  <a:schemeClr val="tx1"/>
                </a:solidFill>
                <a:latin typeface="Arial" pitchFamily="34" charset="0"/>
                <a:ea typeface="+mn-ea"/>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8" name="Picture Placeholder 7"/>
          <p:cNvSpPr>
            <a:spLocks noGrp="1"/>
          </p:cNvSpPr>
          <p:nvPr>
            <p:ph type="pic" sz="quarter" idx="10"/>
          </p:nvPr>
        </p:nvSpPr>
        <p:spPr>
          <a:xfrm>
            <a:off x="396875" y="825500"/>
            <a:ext cx="4068000" cy="2581763"/>
          </a:xfrm>
        </p:spPr>
        <p:txBody>
          <a:bodyPr>
            <a:noAutofit/>
          </a:bodyPr>
          <a:lstStyle/>
          <a:p>
            <a:pPr lvl="0"/>
            <a:r>
              <a:rPr lang="en-US" noProof="0" dirty="0" smtClean="0"/>
              <a:t>Click icon to add picture</a:t>
            </a:r>
            <a:endParaRPr lang="en-US" noProof="0" dirty="0"/>
          </a:p>
        </p:txBody>
      </p:sp>
      <p:sp>
        <p:nvSpPr>
          <p:cNvPr id="7" name="Picture Placeholder 7"/>
          <p:cNvSpPr>
            <a:spLocks noGrp="1"/>
          </p:cNvSpPr>
          <p:nvPr>
            <p:ph type="pic" sz="quarter" idx="11"/>
          </p:nvPr>
        </p:nvSpPr>
        <p:spPr>
          <a:xfrm>
            <a:off x="4664075" y="825500"/>
            <a:ext cx="4068000" cy="2581763"/>
          </a:xfrm>
        </p:spPr>
        <p:txBody>
          <a:bodyPr>
            <a:noAutofit/>
          </a:bodyPr>
          <a:lstStyle/>
          <a:p>
            <a:pPr lvl="0"/>
            <a:r>
              <a:rPr lang="en-US" noProof="0" dirty="0" smtClean="0"/>
              <a:t>Click icon to add picture</a:t>
            </a:r>
            <a:endParaRPr lang="en-US" noProof="0" dirty="0"/>
          </a:p>
        </p:txBody>
      </p:sp>
      <p:sp>
        <p:nvSpPr>
          <p:cNvPr id="9" name="Content Placeholder 2"/>
          <p:cNvSpPr>
            <a:spLocks noGrp="1"/>
          </p:cNvSpPr>
          <p:nvPr>
            <p:ph sz="half" idx="12"/>
          </p:nvPr>
        </p:nvSpPr>
        <p:spPr>
          <a:xfrm>
            <a:off x="4664838" y="3408858"/>
            <a:ext cx="4068000" cy="877163"/>
          </a:xfrm>
          <a:noFill/>
          <a:ln w="9525" algn="ctr">
            <a:noFill/>
            <a:miter lim="800000"/>
            <a:headEnd/>
            <a:tailEnd/>
          </a:ln>
        </p:spPr>
        <p:txBody>
          <a:bodyPr/>
          <a:lstStyle>
            <a:lvl1pPr algn="l" rtl="0" eaLnBrk="1" fontAlgn="base" hangingPunct="1">
              <a:lnSpc>
                <a:spcPct val="100000"/>
              </a:lnSpc>
              <a:spcBef>
                <a:spcPts val="900"/>
              </a:spcBef>
              <a:spcAft>
                <a:spcPct val="0"/>
              </a:spcAft>
              <a:defRPr lang="en-US" sz="1400" dirty="0" smtClean="0">
                <a:solidFill>
                  <a:schemeClr val="tx1"/>
                </a:solidFill>
                <a:latin typeface="Arial" pitchFamily="34" charset="0"/>
                <a:ea typeface="+mn-ea"/>
                <a:cs typeface="Arial" pitchFamily="34" charset="0"/>
              </a:defRPr>
            </a:lvl1pPr>
            <a:lvl2pPr marL="176213" indent="-176213" algn="l" rtl="0" eaLnBrk="1" fontAlgn="base" hangingPunct="1">
              <a:lnSpc>
                <a:spcPct val="100000"/>
              </a:lnSpc>
              <a:spcBef>
                <a:spcPts val="900"/>
              </a:spcBef>
              <a:spcAft>
                <a:spcPct val="0"/>
              </a:spcAft>
              <a:buClr>
                <a:schemeClr val="tx1"/>
              </a:buClr>
              <a:buFont typeface="Wingdings" pitchFamily="2" charset="2"/>
              <a:buChar char=""/>
              <a:defRPr lang="en-US" sz="1400" dirty="0" smtClean="0">
                <a:solidFill>
                  <a:schemeClr val="tx1"/>
                </a:solidFill>
                <a:latin typeface="Arial" pitchFamily="34" charset="0"/>
                <a:ea typeface="+mn-ea"/>
                <a:cs typeface="Arial" pitchFamily="34" charset="0"/>
              </a:defRPr>
            </a:lvl2pPr>
            <a:lvl3pPr marL="342900" indent="-166688" algn="l" rtl="0" eaLnBrk="1" fontAlgn="base" hangingPunct="1">
              <a:lnSpc>
                <a:spcPct val="100000"/>
              </a:lnSpc>
              <a:spcBef>
                <a:spcPts val="900"/>
              </a:spcBef>
              <a:spcAft>
                <a:spcPct val="0"/>
              </a:spcAft>
              <a:defRPr lang="en-US" sz="1400" dirty="0" smtClean="0">
                <a:solidFill>
                  <a:schemeClr val="tx1"/>
                </a:solidFill>
                <a:latin typeface="Arial" pitchFamily="34" charset="0"/>
                <a:ea typeface="+mn-ea"/>
                <a:cs typeface="Arial" pitchFamily="34" charset="0"/>
              </a:defRPr>
            </a:lvl3pPr>
            <a:lvl4pPr marL="519113" indent="-176213" algn="l" rtl="0" eaLnBrk="1" fontAlgn="base" hangingPunct="1">
              <a:lnSpc>
                <a:spcPct val="100000"/>
              </a:lnSpc>
              <a:spcBef>
                <a:spcPts val="900"/>
              </a:spcBef>
              <a:spcAft>
                <a:spcPct val="0"/>
              </a:spcAft>
              <a:defRPr lang="en-US" sz="1400" dirty="0" smtClean="0">
                <a:solidFill>
                  <a:schemeClr val="tx1"/>
                </a:solidFill>
                <a:latin typeface="Arial" pitchFamily="34" charset="0"/>
                <a:ea typeface="+mn-ea"/>
                <a:cs typeface="Arial" pitchFamily="34" charset="0"/>
              </a:defRPr>
            </a:lvl4pPr>
            <a:lvl5pPr marL="685800" indent="-166688" algn="l" rtl="0" eaLnBrk="1" fontAlgn="base" hangingPunct="1">
              <a:lnSpc>
                <a:spcPct val="100000"/>
              </a:lnSpc>
              <a:spcBef>
                <a:spcPts val="900"/>
              </a:spcBef>
              <a:spcAft>
                <a:spcPct val="0"/>
              </a:spcAft>
              <a:defRPr lang="en-US" sz="1400" dirty="0">
                <a:solidFill>
                  <a:schemeClr val="tx1"/>
                </a:solidFill>
                <a:latin typeface="Arial" pitchFamily="34" charset="0"/>
                <a:ea typeface="+mn-ea"/>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396875" y="230188"/>
            <a:ext cx="4068000" cy="1872000"/>
          </a:xfrm>
        </p:spPr>
        <p:txBody>
          <a:bodyPr>
            <a:noAutofit/>
          </a:bodyPr>
          <a:lstStyle/>
          <a:p>
            <a:pPr lvl="0"/>
            <a:r>
              <a:rPr lang="en-US" noProof="0" dirty="0" smtClean="0"/>
              <a:t>Click icon to add picture</a:t>
            </a:r>
            <a:endParaRPr lang="en-US" noProof="0" dirty="0"/>
          </a:p>
        </p:txBody>
      </p:sp>
      <p:sp>
        <p:nvSpPr>
          <p:cNvPr id="7" name="Picture Placeholder 7"/>
          <p:cNvSpPr>
            <a:spLocks noGrp="1"/>
          </p:cNvSpPr>
          <p:nvPr>
            <p:ph type="pic" sz="quarter" idx="11"/>
          </p:nvPr>
        </p:nvSpPr>
        <p:spPr>
          <a:xfrm>
            <a:off x="4664075" y="230188"/>
            <a:ext cx="4068000" cy="1872000"/>
          </a:xfrm>
        </p:spPr>
        <p:txBody>
          <a:bodyPr>
            <a:noAutofit/>
          </a:bodyPr>
          <a:lstStyle/>
          <a:p>
            <a:pPr lvl="0"/>
            <a:r>
              <a:rPr lang="en-US" noProof="0" dirty="0" smtClean="0"/>
              <a:t>Click icon to add picture</a:t>
            </a:r>
            <a:endParaRPr lang="en-US" noProof="0" dirty="0"/>
          </a:p>
        </p:txBody>
      </p:sp>
      <p:sp>
        <p:nvSpPr>
          <p:cNvPr id="10" name="Picture Placeholder 7"/>
          <p:cNvSpPr>
            <a:spLocks noGrp="1"/>
          </p:cNvSpPr>
          <p:nvPr>
            <p:ph type="pic" sz="quarter" idx="12"/>
          </p:nvPr>
        </p:nvSpPr>
        <p:spPr>
          <a:xfrm>
            <a:off x="396875" y="2399243"/>
            <a:ext cx="4068000" cy="1872000"/>
          </a:xfrm>
        </p:spPr>
        <p:txBody>
          <a:bodyPr>
            <a:noAutofit/>
          </a:bodyPr>
          <a:lstStyle/>
          <a:p>
            <a:pPr lvl="0"/>
            <a:r>
              <a:rPr lang="en-US" noProof="0" dirty="0" smtClean="0"/>
              <a:t>Click icon to add picture</a:t>
            </a:r>
            <a:endParaRPr lang="en-US" noProof="0" dirty="0"/>
          </a:p>
        </p:txBody>
      </p:sp>
      <p:sp>
        <p:nvSpPr>
          <p:cNvPr id="11" name="Picture Placeholder 7"/>
          <p:cNvSpPr>
            <a:spLocks noGrp="1"/>
          </p:cNvSpPr>
          <p:nvPr>
            <p:ph type="pic" sz="quarter" idx="13"/>
          </p:nvPr>
        </p:nvSpPr>
        <p:spPr>
          <a:xfrm>
            <a:off x="4664075" y="2399243"/>
            <a:ext cx="4068000" cy="1872000"/>
          </a:xfrm>
        </p:spPr>
        <p:txBody>
          <a:bodyPr>
            <a:noAutofit/>
          </a:bodyPr>
          <a:lstStyle/>
          <a:p>
            <a:pPr lvl="0"/>
            <a:r>
              <a:rPr lang="en-US" noProof="0" dirty="0" smtClean="0"/>
              <a:t>Click icon to add picture</a:t>
            </a:r>
            <a:endParaRPr lang="en-US" noProof="0" dirty="0"/>
          </a:p>
        </p:txBody>
      </p:sp>
      <p:sp>
        <p:nvSpPr>
          <p:cNvPr id="14" name="Text Placeholder 13"/>
          <p:cNvSpPr>
            <a:spLocks noGrp="1"/>
          </p:cNvSpPr>
          <p:nvPr>
            <p:ph type="body" sz="quarter" idx="14"/>
          </p:nvPr>
        </p:nvSpPr>
        <p:spPr>
          <a:xfrm>
            <a:off x="396875" y="2169924"/>
            <a:ext cx="4068000" cy="161583"/>
          </a:xfrm>
        </p:spPr>
        <p:txBody>
          <a:bodyPr/>
          <a:lstStyle>
            <a:lvl1pPr>
              <a:defRPr sz="1050"/>
            </a:lvl1pPr>
          </a:lstStyle>
          <a:p>
            <a:pPr lvl="0"/>
            <a:r>
              <a:rPr lang="en-US" smtClean="0"/>
              <a:t>Click to edit Master text styles</a:t>
            </a:r>
          </a:p>
        </p:txBody>
      </p:sp>
      <p:sp>
        <p:nvSpPr>
          <p:cNvPr id="15" name="Text Placeholder 13"/>
          <p:cNvSpPr>
            <a:spLocks noGrp="1"/>
          </p:cNvSpPr>
          <p:nvPr>
            <p:ph type="body" sz="quarter" idx="15"/>
          </p:nvPr>
        </p:nvSpPr>
        <p:spPr>
          <a:xfrm>
            <a:off x="4664075" y="2169924"/>
            <a:ext cx="4068000" cy="161583"/>
          </a:xfrm>
        </p:spPr>
        <p:txBody>
          <a:bodyPr/>
          <a:lstStyle>
            <a:lvl1pPr>
              <a:defRPr sz="1050"/>
            </a:lvl1pPr>
          </a:lstStyle>
          <a:p>
            <a:pPr lvl="0"/>
            <a:r>
              <a:rPr lang="en-US" smtClean="0"/>
              <a:t>Click to edit Master text styles</a:t>
            </a:r>
          </a:p>
        </p:txBody>
      </p:sp>
      <p:sp>
        <p:nvSpPr>
          <p:cNvPr id="16" name="Text Placeholder 13"/>
          <p:cNvSpPr>
            <a:spLocks noGrp="1"/>
          </p:cNvSpPr>
          <p:nvPr>
            <p:ph type="body" sz="quarter" idx="16"/>
          </p:nvPr>
        </p:nvSpPr>
        <p:spPr>
          <a:xfrm>
            <a:off x="396875" y="4338980"/>
            <a:ext cx="4068000" cy="161583"/>
          </a:xfrm>
        </p:spPr>
        <p:txBody>
          <a:bodyPr/>
          <a:lstStyle>
            <a:lvl1pPr>
              <a:defRPr sz="1050"/>
            </a:lvl1pPr>
          </a:lstStyle>
          <a:p>
            <a:pPr lvl="0"/>
            <a:r>
              <a:rPr lang="en-US" smtClean="0"/>
              <a:t>Click to edit Master text styles</a:t>
            </a:r>
          </a:p>
        </p:txBody>
      </p:sp>
      <p:sp>
        <p:nvSpPr>
          <p:cNvPr id="17" name="Text Placeholder 13"/>
          <p:cNvSpPr>
            <a:spLocks noGrp="1"/>
          </p:cNvSpPr>
          <p:nvPr>
            <p:ph type="body" sz="quarter" idx="17"/>
          </p:nvPr>
        </p:nvSpPr>
        <p:spPr>
          <a:xfrm>
            <a:off x="4664075" y="4338980"/>
            <a:ext cx="4068000" cy="161583"/>
          </a:xfrm>
        </p:spPr>
        <p:txBody>
          <a:bodyPr/>
          <a:lstStyle>
            <a:lvl1pPr>
              <a:defRPr sz="1050"/>
            </a:lvl1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ull page pictur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396875" y="230189"/>
            <a:ext cx="8335963" cy="3948112"/>
          </a:xfrm>
        </p:spPr>
        <p:txBody>
          <a:bodyPr>
            <a:noAutofit/>
          </a:bodyPr>
          <a:lstStyle/>
          <a:p>
            <a:pPr lvl="0"/>
            <a:r>
              <a:rPr lang="en-US" noProof="0" dirty="0" smtClean="0"/>
              <a:t>Click icon to add picture</a:t>
            </a:r>
            <a:endParaRPr lang="en-US" noProof="0" dirty="0"/>
          </a:p>
        </p:txBody>
      </p:sp>
      <p:sp>
        <p:nvSpPr>
          <p:cNvPr id="16" name="Text Placeholder 13"/>
          <p:cNvSpPr>
            <a:spLocks noGrp="1"/>
          </p:cNvSpPr>
          <p:nvPr>
            <p:ph type="body" sz="quarter" idx="16"/>
          </p:nvPr>
        </p:nvSpPr>
        <p:spPr>
          <a:xfrm>
            <a:off x="396874" y="4338980"/>
            <a:ext cx="8335963" cy="161583"/>
          </a:xfrm>
        </p:spPr>
        <p:txBody>
          <a:bodyPr/>
          <a:lstStyle>
            <a:lvl1pPr>
              <a:defRPr sz="1050"/>
            </a:lvl1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401638" y="227013"/>
            <a:ext cx="8332787" cy="457200"/>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p>
            <a:pPr lvl="0"/>
            <a:r>
              <a:rPr lang="en-US" dirty="0" smtClean="0"/>
              <a:t>Click to edit title</a:t>
            </a:r>
          </a:p>
        </p:txBody>
      </p:sp>
      <p:sp>
        <p:nvSpPr>
          <p:cNvPr id="7171" name="Rectangle 3"/>
          <p:cNvSpPr>
            <a:spLocks noGrp="1" noChangeArrowheads="1"/>
          </p:cNvSpPr>
          <p:nvPr>
            <p:ph type="body" idx="1"/>
          </p:nvPr>
        </p:nvSpPr>
        <p:spPr bwMode="auto">
          <a:xfrm>
            <a:off x="401638" y="822325"/>
            <a:ext cx="8332787" cy="2133600"/>
          </a:xfrm>
          <a:prstGeom prst="rect">
            <a:avLst/>
          </a:prstGeom>
          <a:noFill/>
          <a:ln w="9525" algn="ctr">
            <a:noFill/>
            <a:miter lim="800000"/>
            <a:headEnd/>
            <a:tailEnd/>
          </a:ln>
        </p:spPr>
        <p:txBody>
          <a:bodyPr vert="horz" wrap="square" lIns="0" tIns="0" rIns="0" bIns="0" numCol="1" anchor="t" anchorCtr="0" compatLnSpc="1">
            <a:prstTxWarp prst="textNoShape">
              <a:avLst/>
            </a:prstTxWarp>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7172" name="Picture 8" descr="Bar_06_WHITE_FLAT.png"/>
          <p:cNvPicPr>
            <a:picLocks noChangeAspect="1"/>
          </p:cNvPicPr>
          <p:nvPr/>
        </p:nvPicPr>
        <p:blipFill>
          <a:blip r:embed="rId21" cstate="print"/>
          <a:srcRect/>
          <a:stretch>
            <a:fillRect/>
          </a:stretch>
        </p:blipFill>
        <p:spPr bwMode="invGray">
          <a:xfrm>
            <a:off x="7777163" y="4830763"/>
            <a:ext cx="941387" cy="160337"/>
          </a:xfrm>
          <a:prstGeom prst="rect">
            <a:avLst/>
          </a:prstGeom>
          <a:noFill/>
          <a:ln w="9525">
            <a:noFill/>
            <a:miter lim="800000"/>
            <a:headEnd/>
            <a:tailEnd/>
          </a:ln>
        </p:spPr>
      </p:pic>
      <p:sp>
        <p:nvSpPr>
          <p:cNvPr id="10272" name="Line 32"/>
          <p:cNvSpPr>
            <a:spLocks noChangeShapeType="1"/>
          </p:cNvSpPr>
          <p:nvPr/>
        </p:nvSpPr>
        <p:spPr bwMode="auto">
          <a:xfrm>
            <a:off x="403225" y="4668838"/>
            <a:ext cx="8321675" cy="0"/>
          </a:xfrm>
          <a:prstGeom prst="line">
            <a:avLst/>
          </a:prstGeom>
          <a:noFill/>
          <a:ln w="12700">
            <a:solidFill>
              <a:schemeClr val="accent1"/>
            </a:solidFill>
            <a:round/>
            <a:headEnd/>
            <a:tailEnd/>
          </a:ln>
        </p:spPr>
        <p:txBody>
          <a:bodyPr lIns="0" tIns="0" rIns="0" bIns="0" anchor="ctr">
            <a:spAutoFit/>
          </a:bodyPr>
          <a:lstStyle/>
          <a:p>
            <a:pPr>
              <a:defRPr/>
            </a:pPr>
            <a:endParaRPr lang="en-GB" dirty="0"/>
          </a:p>
        </p:txBody>
      </p:sp>
      <p:pic>
        <p:nvPicPr>
          <p:cNvPr id="7176" name="Picture 7" descr="Bar_06_COL_POS [Converted].png"/>
          <p:cNvPicPr>
            <a:picLocks noChangeAspect="1"/>
          </p:cNvPicPr>
          <p:nvPr/>
        </p:nvPicPr>
        <p:blipFill>
          <a:blip r:embed="rId22" cstate="print"/>
          <a:srcRect/>
          <a:stretch>
            <a:fillRect/>
          </a:stretch>
        </p:blipFill>
        <p:spPr bwMode="auto">
          <a:xfrm>
            <a:off x="7431088" y="4787900"/>
            <a:ext cx="1298575" cy="220663"/>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205" r:id="rId1"/>
    <p:sldLayoutId id="2147484193" r:id="rId2"/>
    <p:sldLayoutId id="2147484194" r:id="rId3"/>
    <p:sldLayoutId id="2147484195" r:id="rId4"/>
    <p:sldLayoutId id="2147484196" r:id="rId5"/>
    <p:sldLayoutId id="2147484197" r:id="rId6"/>
    <p:sldLayoutId id="2147484198" r:id="rId7"/>
    <p:sldLayoutId id="2147484199" r:id="rId8"/>
    <p:sldLayoutId id="2147484200" r:id="rId9"/>
    <p:sldLayoutId id="2147484201" r:id="rId10"/>
    <p:sldLayoutId id="2147484202" r:id="rId11"/>
    <p:sldLayoutId id="2147484203" r:id="rId12"/>
    <p:sldLayoutId id="2147484204" r:id="rId13"/>
    <p:sldLayoutId id="2147484206" r:id="rId14"/>
    <p:sldLayoutId id="2147484207" r:id="rId15"/>
    <p:sldLayoutId id="2147484208" r:id="rId16"/>
    <p:sldLayoutId id="2147484209" r:id="rId17"/>
    <p:sldLayoutId id="2147484210" r:id="rId18"/>
    <p:sldLayoutId id="2147484211" r:id="rId19"/>
  </p:sldLayoutIdLst>
  <p:hf hdr="0" dt="0"/>
  <p:txStyles>
    <p:titleStyle>
      <a:lvl1pPr algn="l" rtl="0" eaLnBrk="1" fontAlgn="base" hangingPunct="1">
        <a:spcBef>
          <a:spcPct val="0"/>
        </a:spcBef>
        <a:spcAft>
          <a:spcPct val="0"/>
        </a:spcAft>
        <a:defRPr sz="3000">
          <a:solidFill>
            <a:schemeClr val="accent1"/>
          </a:solidFill>
          <a:latin typeface="Arial" pitchFamily="34" charset="0"/>
          <a:ea typeface="+mj-ea"/>
          <a:cs typeface="Arial" pitchFamily="34" charset="0"/>
        </a:defRPr>
      </a:lvl1pPr>
      <a:lvl2pPr algn="l" rtl="0" eaLnBrk="1" fontAlgn="base" hangingPunct="1">
        <a:spcBef>
          <a:spcPct val="0"/>
        </a:spcBef>
        <a:spcAft>
          <a:spcPct val="0"/>
        </a:spcAft>
        <a:defRPr sz="3000">
          <a:solidFill>
            <a:schemeClr val="accent1"/>
          </a:solidFill>
          <a:latin typeface="Arial" charset="0"/>
          <a:cs typeface="Arial" charset="0"/>
        </a:defRPr>
      </a:lvl2pPr>
      <a:lvl3pPr algn="l" rtl="0" eaLnBrk="1" fontAlgn="base" hangingPunct="1">
        <a:spcBef>
          <a:spcPct val="0"/>
        </a:spcBef>
        <a:spcAft>
          <a:spcPct val="0"/>
        </a:spcAft>
        <a:defRPr sz="3000">
          <a:solidFill>
            <a:schemeClr val="accent1"/>
          </a:solidFill>
          <a:latin typeface="Arial" charset="0"/>
          <a:cs typeface="Arial" charset="0"/>
        </a:defRPr>
      </a:lvl3pPr>
      <a:lvl4pPr algn="l" rtl="0" eaLnBrk="1" fontAlgn="base" hangingPunct="1">
        <a:spcBef>
          <a:spcPct val="0"/>
        </a:spcBef>
        <a:spcAft>
          <a:spcPct val="0"/>
        </a:spcAft>
        <a:defRPr sz="3000">
          <a:solidFill>
            <a:schemeClr val="accent1"/>
          </a:solidFill>
          <a:latin typeface="Arial" charset="0"/>
          <a:cs typeface="Arial" charset="0"/>
        </a:defRPr>
      </a:lvl4pPr>
      <a:lvl5pPr algn="l" rtl="0" eaLnBrk="1" fontAlgn="base" hangingPunct="1">
        <a:spcBef>
          <a:spcPct val="0"/>
        </a:spcBef>
        <a:spcAft>
          <a:spcPct val="0"/>
        </a:spcAft>
        <a:defRPr sz="3000">
          <a:solidFill>
            <a:schemeClr val="accent1"/>
          </a:solidFill>
          <a:latin typeface="Arial" charset="0"/>
          <a:cs typeface="Arial" charset="0"/>
        </a:defRPr>
      </a:lvl5pPr>
      <a:lvl6pPr marL="457200" algn="l" rtl="0" eaLnBrk="1" fontAlgn="base" hangingPunct="1">
        <a:spcBef>
          <a:spcPct val="0"/>
        </a:spcBef>
        <a:spcAft>
          <a:spcPct val="0"/>
        </a:spcAft>
        <a:defRPr sz="3600">
          <a:solidFill>
            <a:schemeClr val="tx2"/>
          </a:solidFill>
          <a:latin typeface="Arial" pitchFamily="34" charset="0"/>
        </a:defRPr>
      </a:lvl6pPr>
      <a:lvl7pPr marL="914400" algn="l" rtl="0" eaLnBrk="1" fontAlgn="base" hangingPunct="1">
        <a:spcBef>
          <a:spcPct val="0"/>
        </a:spcBef>
        <a:spcAft>
          <a:spcPct val="0"/>
        </a:spcAft>
        <a:defRPr sz="3600">
          <a:solidFill>
            <a:schemeClr val="tx2"/>
          </a:solidFill>
          <a:latin typeface="Arial" pitchFamily="34" charset="0"/>
        </a:defRPr>
      </a:lvl7pPr>
      <a:lvl8pPr marL="1371600" algn="l" rtl="0" eaLnBrk="1" fontAlgn="base" hangingPunct="1">
        <a:spcBef>
          <a:spcPct val="0"/>
        </a:spcBef>
        <a:spcAft>
          <a:spcPct val="0"/>
        </a:spcAft>
        <a:defRPr sz="3600">
          <a:solidFill>
            <a:schemeClr val="tx2"/>
          </a:solidFill>
          <a:latin typeface="Arial" pitchFamily="34" charset="0"/>
        </a:defRPr>
      </a:lvl8pPr>
      <a:lvl9pPr marL="1828800" algn="l" rtl="0" eaLnBrk="1" fontAlgn="base" hangingPunct="1">
        <a:spcBef>
          <a:spcPct val="0"/>
        </a:spcBef>
        <a:spcAft>
          <a:spcPct val="0"/>
        </a:spcAft>
        <a:defRPr sz="3600">
          <a:solidFill>
            <a:schemeClr val="tx2"/>
          </a:solidFill>
          <a:latin typeface="Arial" pitchFamily="34" charset="0"/>
        </a:defRPr>
      </a:lvl9pPr>
    </p:titleStyle>
    <p:bodyStyle>
      <a:lvl1pPr algn="l" rtl="0" eaLnBrk="1" fontAlgn="base" hangingPunct="1">
        <a:spcBef>
          <a:spcPct val="50000"/>
        </a:spcBef>
        <a:spcAft>
          <a:spcPct val="0"/>
        </a:spcAft>
        <a:buClr>
          <a:schemeClr val="tx2"/>
        </a:buClr>
        <a:buFont typeface="Wingdings" pitchFamily="2" charset="2"/>
        <a:defRPr sz="2000">
          <a:solidFill>
            <a:schemeClr val="tx1"/>
          </a:solidFill>
          <a:latin typeface="Arial" pitchFamily="34" charset="0"/>
          <a:ea typeface="+mn-ea"/>
          <a:cs typeface="Arial" pitchFamily="34" charset="0"/>
        </a:defRPr>
      </a:lvl1pPr>
      <a:lvl2pPr marL="231775" indent="-231775" algn="l" rtl="0" eaLnBrk="1" fontAlgn="base" hangingPunct="1">
        <a:spcBef>
          <a:spcPct val="50000"/>
        </a:spcBef>
        <a:spcAft>
          <a:spcPct val="0"/>
        </a:spcAft>
        <a:buFont typeface="Wingdings" pitchFamily="2" charset="2"/>
        <a:buChar char=""/>
        <a:defRPr sz="2000">
          <a:solidFill>
            <a:schemeClr val="tx1"/>
          </a:solidFill>
          <a:latin typeface="Arial" pitchFamily="34" charset="0"/>
          <a:cs typeface="Arial" pitchFamily="34" charset="0"/>
        </a:defRPr>
      </a:lvl2pPr>
      <a:lvl3pPr marL="568325" indent="-333375" algn="l" rtl="0" eaLnBrk="1" fontAlgn="base" hangingPunct="1">
        <a:spcBef>
          <a:spcPct val="50000"/>
        </a:spcBef>
        <a:spcAft>
          <a:spcPct val="0"/>
        </a:spcAft>
        <a:buFont typeface="Arial" charset="0"/>
        <a:buChar char="–"/>
        <a:defRPr sz="2000">
          <a:solidFill>
            <a:schemeClr val="tx1"/>
          </a:solidFill>
          <a:latin typeface="Arial" pitchFamily="34" charset="0"/>
          <a:cs typeface="Arial" pitchFamily="34" charset="0"/>
        </a:defRPr>
      </a:lvl3pPr>
      <a:lvl4pPr marL="858838" indent="-290513" algn="l" rtl="0" eaLnBrk="1" fontAlgn="base" hangingPunct="1">
        <a:spcBef>
          <a:spcPct val="50000"/>
        </a:spcBef>
        <a:spcAft>
          <a:spcPct val="0"/>
        </a:spcAft>
        <a:buFont typeface="Wingdings" pitchFamily="2" charset="2"/>
        <a:buChar char=""/>
        <a:defRPr sz="2000">
          <a:solidFill>
            <a:schemeClr val="tx1"/>
          </a:solidFill>
          <a:latin typeface="Arial" pitchFamily="34" charset="0"/>
          <a:cs typeface="Arial" pitchFamily="34" charset="0"/>
        </a:defRPr>
      </a:lvl4pPr>
      <a:lvl5pPr marL="1204913" indent="-346075" algn="l" rtl="0" eaLnBrk="1" fontAlgn="base" hangingPunct="1">
        <a:spcBef>
          <a:spcPct val="50000"/>
        </a:spcBef>
        <a:spcAft>
          <a:spcPct val="0"/>
        </a:spcAft>
        <a:buFont typeface="Arial" charset="0"/>
        <a:buChar char="–"/>
        <a:defRPr sz="2000">
          <a:solidFill>
            <a:schemeClr val="tx1"/>
          </a:solidFill>
          <a:latin typeface="Arial" pitchFamily="34" charset="0"/>
          <a:cs typeface="Arial" pitchFamily="34" charset="0"/>
        </a:defRPr>
      </a:lvl5pPr>
      <a:lvl6pPr marL="2460625" indent="-174625" algn="l" rtl="0" eaLnBrk="1" fontAlgn="base" hangingPunct="1">
        <a:lnSpc>
          <a:spcPct val="110000"/>
        </a:lnSpc>
        <a:spcBef>
          <a:spcPct val="50000"/>
        </a:spcBef>
        <a:spcAft>
          <a:spcPct val="0"/>
        </a:spcAft>
        <a:buClr>
          <a:schemeClr val="tx2"/>
        </a:buClr>
        <a:buFont typeface="Wingdings" pitchFamily="2" charset="2"/>
        <a:buChar char=""/>
        <a:defRPr sz="1200">
          <a:solidFill>
            <a:schemeClr val="tx1"/>
          </a:solidFill>
          <a:latin typeface="+mn-lt"/>
        </a:defRPr>
      </a:lvl6pPr>
      <a:lvl7pPr marL="2917825" indent="-174625" algn="l" rtl="0" eaLnBrk="1" fontAlgn="base" hangingPunct="1">
        <a:lnSpc>
          <a:spcPct val="110000"/>
        </a:lnSpc>
        <a:spcBef>
          <a:spcPct val="50000"/>
        </a:spcBef>
        <a:spcAft>
          <a:spcPct val="0"/>
        </a:spcAft>
        <a:buClr>
          <a:schemeClr val="tx2"/>
        </a:buClr>
        <a:buFont typeface="Wingdings" pitchFamily="2" charset="2"/>
        <a:buChar char=""/>
        <a:defRPr sz="1200">
          <a:solidFill>
            <a:schemeClr val="tx1"/>
          </a:solidFill>
          <a:latin typeface="+mn-lt"/>
        </a:defRPr>
      </a:lvl7pPr>
      <a:lvl8pPr marL="3375025" indent="-174625" algn="l" rtl="0" eaLnBrk="1" fontAlgn="base" hangingPunct="1">
        <a:lnSpc>
          <a:spcPct val="110000"/>
        </a:lnSpc>
        <a:spcBef>
          <a:spcPct val="50000"/>
        </a:spcBef>
        <a:spcAft>
          <a:spcPct val="0"/>
        </a:spcAft>
        <a:buClr>
          <a:schemeClr val="tx2"/>
        </a:buClr>
        <a:buFont typeface="Wingdings" pitchFamily="2" charset="2"/>
        <a:buChar char=""/>
        <a:defRPr sz="1200">
          <a:solidFill>
            <a:schemeClr val="tx1"/>
          </a:solidFill>
          <a:latin typeface="+mn-lt"/>
        </a:defRPr>
      </a:lvl8pPr>
      <a:lvl9pPr marL="3832225" indent="-174625" algn="l" rtl="0" eaLnBrk="1" fontAlgn="base" hangingPunct="1">
        <a:lnSpc>
          <a:spcPct val="110000"/>
        </a:lnSpc>
        <a:spcBef>
          <a:spcPct val="50000"/>
        </a:spcBef>
        <a:spcAft>
          <a:spcPct val="0"/>
        </a:spcAft>
        <a:buClr>
          <a:schemeClr val="tx2"/>
        </a:buClr>
        <a:buFont typeface="Wingdings" pitchFamily="2" charset="2"/>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17.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chart" Target="../charts/char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chart" Target="../charts/char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1.jpeg"/><Relationship Id="rId5" Type="http://schemas.openxmlformats.org/officeDocument/2006/relationships/image" Target="../media/image10.jpeg"/><Relationship Id="rId10" Type="http://schemas.openxmlformats.org/officeDocument/2006/relationships/image" Target="../media/image15.png"/><Relationship Id="rId4" Type="http://schemas.openxmlformats.org/officeDocument/2006/relationships/image" Target="../media/image9.jpeg"/><Relationship Id="rId9" Type="http://schemas.openxmlformats.org/officeDocument/2006/relationships/image" Target="../media/image14.jpeg"/></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9"/>
          <p:cNvSpPr>
            <a:spLocks noGrp="1" noChangeArrowheads="1"/>
          </p:cNvSpPr>
          <p:nvPr>
            <p:ph type="ctrTitle"/>
          </p:nvPr>
        </p:nvSpPr>
        <p:spPr>
          <a:xfrm>
            <a:off x="2047875" y="2929202"/>
            <a:ext cx="5276850" cy="923330"/>
          </a:xfrm>
        </p:spPr>
        <p:txBody>
          <a:bodyPr/>
          <a:lstStyle/>
          <a:p>
            <a:pPr>
              <a:lnSpc>
                <a:spcPts val="3600"/>
              </a:lnSpc>
            </a:pPr>
            <a:r>
              <a:rPr lang="en-US" dirty="0" smtClean="0">
                <a:latin typeface="Arial" charset="0"/>
                <a:cs typeface="Arial" charset="0"/>
              </a:rPr>
              <a:t>From Oil Tankers </a:t>
            </a:r>
            <a:br>
              <a:rPr lang="en-US" dirty="0" smtClean="0">
                <a:latin typeface="Arial" charset="0"/>
                <a:cs typeface="Arial" charset="0"/>
              </a:rPr>
            </a:br>
            <a:r>
              <a:rPr lang="en-US" dirty="0" smtClean="0">
                <a:latin typeface="Arial" charset="0"/>
                <a:cs typeface="Arial" charset="0"/>
              </a:rPr>
              <a:t>to Speedboats</a:t>
            </a:r>
            <a:endParaRPr lang="en-US" dirty="0">
              <a:latin typeface="Arial" charset="0"/>
              <a:cs typeface="Arial" charset="0"/>
            </a:endParaRPr>
          </a:p>
        </p:txBody>
      </p:sp>
      <p:sp>
        <p:nvSpPr>
          <p:cNvPr id="15363" name="Rectangle 10"/>
          <p:cNvSpPr>
            <a:spLocks noGrp="1" noChangeArrowheads="1"/>
          </p:cNvSpPr>
          <p:nvPr>
            <p:ph type="subTitle" idx="1"/>
          </p:nvPr>
        </p:nvSpPr>
        <p:spPr>
          <a:xfrm>
            <a:off x="2047875" y="3926768"/>
            <a:ext cx="5267325" cy="304800"/>
          </a:xfrm>
        </p:spPr>
        <p:txBody>
          <a:bodyPr/>
          <a:lstStyle/>
          <a:p>
            <a:r>
              <a:rPr lang="en-US" dirty="0" smtClean="0">
                <a:latin typeface="Arial" charset="0"/>
                <a:cs typeface="Arial" charset="0"/>
              </a:rPr>
              <a:t>Agility &amp; DevOps at Scale</a:t>
            </a:r>
            <a:endParaRPr lang="en-US" dirty="0">
              <a:latin typeface="Arial" charset="0"/>
              <a:cs typeface="Arial" charset="0"/>
            </a:endParaRPr>
          </a:p>
        </p:txBody>
      </p:sp>
      <p:sp>
        <p:nvSpPr>
          <p:cNvPr id="15364" name="Text Box 9"/>
          <p:cNvSpPr txBox="1">
            <a:spLocks noChangeArrowheads="1"/>
          </p:cNvSpPr>
          <p:nvPr/>
        </p:nvSpPr>
        <p:spPr bwMode="auto">
          <a:xfrm>
            <a:off x="2052638" y="4329509"/>
            <a:ext cx="3389374" cy="215444"/>
          </a:xfrm>
          <a:prstGeom prst="rect">
            <a:avLst/>
          </a:prstGeom>
          <a:noFill/>
          <a:ln w="9525">
            <a:noFill/>
            <a:miter lim="800000"/>
            <a:headEnd/>
            <a:tailEnd/>
          </a:ln>
        </p:spPr>
        <p:txBody>
          <a:bodyPr wrap="square" lIns="0" tIns="0" rIns="0" bIns="0">
            <a:spAutoFit/>
          </a:bodyPr>
          <a:lstStyle/>
          <a:p>
            <a:pPr eaLnBrk="1" hangingPunct="1">
              <a:spcBef>
                <a:spcPts val="300"/>
              </a:spcBef>
            </a:pPr>
            <a:r>
              <a:rPr lang="en-US" sz="1400" dirty="0" smtClean="0">
                <a:latin typeface="Arial" charset="0"/>
                <a:cs typeface="Arial" charset="0"/>
              </a:rPr>
              <a:t>Jonathan Smart  @</a:t>
            </a:r>
            <a:r>
              <a:rPr lang="en-US" sz="1400" smtClean="0">
                <a:latin typeface="Arial" charset="0"/>
                <a:cs typeface="Arial" charset="0"/>
              </a:rPr>
              <a:t>jonsmart  June 2016</a:t>
            </a:r>
            <a:endParaRPr lang="en-US" sz="1400" dirty="0">
              <a:latin typeface="Arial" charset="0"/>
              <a:cs typeface="Arial" charset="0"/>
            </a:endParaRP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descr="Y:\Ldn\Mkts\IBDivision\IBD Production\D T P\Smart, Jonathan\CS1609563 GTT Development Services_J Smart_19 04 16\Graphics\After 15 months.png"/>
          <p:cNvPicPr>
            <a:picLocks noChangeAspect="1" noChangeArrowheads="1"/>
          </p:cNvPicPr>
          <p:nvPr/>
        </p:nvPicPr>
        <p:blipFill>
          <a:blip r:embed="rId3" cstate="print"/>
          <a:srcRect/>
          <a:stretch>
            <a:fillRect/>
          </a:stretch>
        </p:blipFill>
        <p:spPr bwMode="auto">
          <a:xfrm>
            <a:off x="3726614" y="962025"/>
            <a:ext cx="5028449" cy="3538538"/>
          </a:xfrm>
          <a:prstGeom prst="rect">
            <a:avLst/>
          </a:prstGeom>
          <a:noFill/>
        </p:spPr>
      </p:pic>
      <p:sp>
        <p:nvSpPr>
          <p:cNvPr id="2" name="Title 1"/>
          <p:cNvSpPr>
            <a:spLocks noGrp="1"/>
          </p:cNvSpPr>
          <p:nvPr>
            <p:ph type="title"/>
          </p:nvPr>
        </p:nvSpPr>
        <p:spPr/>
        <p:txBody>
          <a:bodyPr/>
          <a:lstStyle/>
          <a:p>
            <a:r>
              <a:rPr lang="en-US" dirty="0" smtClean="0"/>
              <a:t>My charter</a:t>
            </a:r>
            <a:endParaRPr lang="en-US" dirty="0"/>
          </a:p>
        </p:txBody>
      </p:sp>
      <p:sp>
        <p:nvSpPr>
          <p:cNvPr id="4" name="TextBox 3"/>
          <p:cNvSpPr txBox="1"/>
          <p:nvPr/>
        </p:nvSpPr>
        <p:spPr>
          <a:xfrm>
            <a:off x="396874" y="998626"/>
            <a:ext cx="8335963" cy="369332"/>
          </a:xfrm>
          <a:prstGeom prst="rect">
            <a:avLst/>
          </a:prstGeom>
          <a:noFill/>
        </p:spPr>
        <p:txBody>
          <a:bodyPr wrap="square" lIns="0" tIns="0" rIns="0" bIns="0" rtlCol="0">
            <a:spAutoFit/>
          </a:bodyPr>
          <a:lstStyle/>
          <a:p>
            <a:pPr>
              <a:spcBef>
                <a:spcPts val="2400"/>
              </a:spcBef>
            </a:pPr>
            <a:r>
              <a:rPr lang="en-US" sz="2400" dirty="0" smtClean="0">
                <a:latin typeface="Arial" pitchFamily="34" charset="0"/>
                <a:cs typeface="Arial" pitchFamily="34" charset="0"/>
              </a:rPr>
              <a:t>Servant Leader on agility across Barclays</a:t>
            </a:r>
          </a:p>
        </p:txBody>
      </p:sp>
      <p:graphicFrame>
        <p:nvGraphicFramePr>
          <p:cNvPr id="8" name="Diagram 7"/>
          <p:cNvGraphicFramePr/>
          <p:nvPr/>
        </p:nvGraphicFramePr>
        <p:xfrm>
          <a:off x="1049518" y="1587288"/>
          <a:ext cx="3427562" cy="22342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9" name="Diagram 8"/>
          <p:cNvGraphicFramePr/>
          <p:nvPr/>
        </p:nvGraphicFramePr>
        <p:xfrm>
          <a:off x="4678363" y="1575786"/>
          <a:ext cx="3427562" cy="223424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0" name="TextBox 9"/>
          <p:cNvSpPr txBox="1"/>
          <p:nvPr/>
        </p:nvSpPr>
        <p:spPr>
          <a:xfrm>
            <a:off x="394006" y="4040736"/>
            <a:ext cx="8335963" cy="369332"/>
          </a:xfrm>
          <a:prstGeom prst="rect">
            <a:avLst/>
          </a:prstGeom>
          <a:noFill/>
        </p:spPr>
        <p:txBody>
          <a:bodyPr wrap="square" lIns="0" tIns="0" rIns="0" bIns="0" rtlCol="0">
            <a:spAutoFit/>
          </a:bodyPr>
          <a:lstStyle/>
          <a:p>
            <a:pPr>
              <a:spcBef>
                <a:spcPts val="2400"/>
              </a:spcBef>
            </a:pPr>
            <a:r>
              <a:rPr lang="en-US" sz="2400" dirty="0" smtClean="0">
                <a:latin typeface="Arial" pitchFamily="34" charset="0"/>
                <a:cs typeface="Arial" pitchFamily="34" charset="0"/>
              </a:rPr>
              <a:t>Holistic Agility (incl. Audit, HR, Finance, Real Estate, etc.)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1+#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additive="base">
                                        <p:cTn id="23" dur="5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Graphic spid="9"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descr="Y:\Ldn\Mkts\IBDivision\IBD Production\D T P\Smart, Jonathan\CS1609563 GTT Development Services_J Smart_19 04 16\Graphics\After 15 months.png"/>
          <p:cNvPicPr>
            <a:picLocks noChangeAspect="1" noChangeArrowheads="1"/>
          </p:cNvPicPr>
          <p:nvPr/>
        </p:nvPicPr>
        <p:blipFill>
          <a:blip r:embed="rId3" cstate="print"/>
          <a:srcRect/>
          <a:stretch>
            <a:fillRect/>
          </a:stretch>
        </p:blipFill>
        <p:spPr bwMode="auto">
          <a:xfrm>
            <a:off x="3726614" y="962025"/>
            <a:ext cx="5028449" cy="3538538"/>
          </a:xfrm>
          <a:prstGeom prst="rect">
            <a:avLst/>
          </a:prstGeom>
          <a:noFill/>
        </p:spPr>
      </p:pic>
      <p:sp>
        <p:nvSpPr>
          <p:cNvPr id="2" name="Title 1"/>
          <p:cNvSpPr>
            <a:spLocks noGrp="1"/>
          </p:cNvSpPr>
          <p:nvPr>
            <p:ph type="title"/>
          </p:nvPr>
        </p:nvSpPr>
        <p:spPr/>
        <p:txBody>
          <a:bodyPr/>
          <a:lstStyle/>
          <a:p>
            <a:r>
              <a:rPr lang="en-US" dirty="0" smtClean="0"/>
              <a:t>How are we doing after 16 months?</a:t>
            </a:r>
            <a:endParaRPr lang="en-US" dirty="0"/>
          </a:p>
        </p:txBody>
      </p:sp>
      <p:sp>
        <p:nvSpPr>
          <p:cNvPr id="4" name="TextBox 3"/>
          <p:cNvSpPr txBox="1"/>
          <p:nvPr/>
        </p:nvSpPr>
        <p:spPr>
          <a:xfrm>
            <a:off x="396874" y="998626"/>
            <a:ext cx="8335963" cy="3508653"/>
          </a:xfrm>
          <a:prstGeom prst="rect">
            <a:avLst/>
          </a:prstGeom>
          <a:noFill/>
        </p:spPr>
        <p:txBody>
          <a:bodyPr wrap="square" lIns="0" tIns="0" rIns="0" bIns="0" rtlCol="0">
            <a:spAutoFit/>
          </a:bodyPr>
          <a:lstStyle/>
          <a:p>
            <a:pPr>
              <a:spcBef>
                <a:spcPts val="2400"/>
              </a:spcBef>
            </a:pPr>
            <a:r>
              <a:rPr lang="en-US" sz="2400" dirty="0" smtClean="0">
                <a:latin typeface="Arial" pitchFamily="34" charset="0"/>
                <a:cs typeface="Arial" pitchFamily="34" charset="0"/>
              </a:rPr>
              <a:t>From 4% to more than 50% of spend on </a:t>
            </a:r>
            <a:br>
              <a:rPr lang="en-US" sz="2400" dirty="0" smtClean="0">
                <a:latin typeface="Arial" pitchFamily="34" charset="0"/>
                <a:cs typeface="Arial" pitchFamily="34" charset="0"/>
              </a:rPr>
            </a:br>
            <a:r>
              <a:rPr lang="en-US" sz="2400" dirty="0" smtClean="0">
                <a:latin typeface="Arial" pitchFamily="34" charset="0"/>
                <a:cs typeface="Arial" pitchFamily="34" charset="0"/>
              </a:rPr>
              <a:t>strategic change being spent with agile practices</a:t>
            </a:r>
          </a:p>
          <a:p>
            <a:pPr>
              <a:spcBef>
                <a:spcPts val="2400"/>
              </a:spcBef>
            </a:pPr>
            <a:r>
              <a:rPr lang="en-US" dirty="0" smtClean="0">
                <a:latin typeface="Arial" pitchFamily="34" charset="0"/>
                <a:cs typeface="Arial" pitchFamily="34" charset="0"/>
              </a:rPr>
              <a:t>800+ additional teams now working with agile practices (approx. 10,000 people)</a:t>
            </a:r>
            <a:endParaRPr lang="en-US" sz="2400" dirty="0" smtClean="0">
              <a:latin typeface="Arial" pitchFamily="34" charset="0"/>
              <a:cs typeface="Arial" pitchFamily="34" charset="0"/>
            </a:endParaRPr>
          </a:p>
          <a:p>
            <a:pPr>
              <a:spcBef>
                <a:spcPts val="2400"/>
              </a:spcBef>
            </a:pPr>
            <a:r>
              <a:rPr lang="en-US" sz="2400" dirty="0" smtClean="0">
                <a:latin typeface="Arial" pitchFamily="34" charset="0"/>
                <a:cs typeface="Arial" pitchFamily="34" charset="0"/>
              </a:rPr>
              <a:t>30,000 training attendances</a:t>
            </a:r>
          </a:p>
          <a:p>
            <a:pPr>
              <a:spcBef>
                <a:spcPts val="2400"/>
              </a:spcBef>
            </a:pPr>
            <a:r>
              <a:rPr lang="en-GB" dirty="0" smtClean="0">
                <a:latin typeface="Arial" pitchFamily="34" charset="0"/>
                <a:cs typeface="Arial" pitchFamily="34" charset="0"/>
              </a:rPr>
              <a:t>As far as we know, the world’s fastest and largest agility adoption</a:t>
            </a:r>
            <a:endParaRPr lang="en-US" sz="2400" dirty="0" smtClean="0">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descr="Y:\Ldn\Mkts\IBDivision\IBD Production\D T P\Smart, Jonathan\CS1609563 GTT Development Services_J Smart_19 04 16\Graphics\After 15 months.png"/>
          <p:cNvPicPr>
            <a:picLocks noChangeAspect="1" noChangeArrowheads="1"/>
          </p:cNvPicPr>
          <p:nvPr/>
        </p:nvPicPr>
        <p:blipFill>
          <a:blip r:embed="rId3" cstate="print"/>
          <a:srcRect/>
          <a:stretch>
            <a:fillRect/>
          </a:stretch>
        </p:blipFill>
        <p:spPr bwMode="auto">
          <a:xfrm>
            <a:off x="3726614" y="962025"/>
            <a:ext cx="5028449" cy="3538538"/>
          </a:xfrm>
          <a:prstGeom prst="rect">
            <a:avLst/>
          </a:prstGeom>
          <a:noFill/>
        </p:spPr>
      </p:pic>
      <p:sp>
        <p:nvSpPr>
          <p:cNvPr id="2" name="Title 1"/>
          <p:cNvSpPr>
            <a:spLocks noGrp="1"/>
          </p:cNvSpPr>
          <p:nvPr>
            <p:ph type="title"/>
          </p:nvPr>
        </p:nvSpPr>
        <p:spPr/>
        <p:txBody>
          <a:bodyPr/>
          <a:lstStyle/>
          <a:p>
            <a:r>
              <a:rPr lang="en-US" dirty="0" smtClean="0">
                <a:solidFill>
                  <a:srgbClr val="00AEEF"/>
                </a:solidFill>
              </a:rPr>
              <a:t>How</a:t>
            </a:r>
            <a:r>
              <a:rPr lang="en-US" dirty="0" smtClean="0"/>
              <a:t> are we doing after 16 months?</a:t>
            </a:r>
            <a:endParaRPr lang="en-GB" dirty="0"/>
          </a:p>
        </p:txBody>
      </p:sp>
      <p:sp>
        <p:nvSpPr>
          <p:cNvPr id="4" name="Main TextBox"/>
          <p:cNvSpPr txBox="1"/>
          <p:nvPr/>
        </p:nvSpPr>
        <p:spPr>
          <a:xfrm>
            <a:off x="396874" y="1141413"/>
            <a:ext cx="8335963" cy="369332"/>
          </a:xfrm>
          <a:prstGeom prst="rect">
            <a:avLst/>
          </a:prstGeom>
          <a:noFill/>
        </p:spPr>
        <p:txBody>
          <a:bodyPr wrap="square" lIns="0" tIns="0" rIns="0" bIns="0" rtlCol="0">
            <a:spAutoFit/>
          </a:bodyPr>
          <a:lstStyle/>
          <a:p>
            <a:pPr>
              <a:spcBef>
                <a:spcPts val="2400"/>
              </a:spcBef>
            </a:pPr>
            <a:r>
              <a:rPr lang="en-US" sz="2400" dirty="0" smtClean="0">
                <a:latin typeface="Arial" pitchFamily="34" charset="0"/>
                <a:cs typeface="Arial" pitchFamily="34" charset="0"/>
              </a:rPr>
              <a:t>56% of apps deploy every 0-4 weeks</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descr="Y:\Ldn\Mkts\IBDivision\IBD Production\D T P\Smart, Jonathan\CS1609563 GTT Development Services_J Smart_19 04 16\Graphics\After 15 months.png"/>
          <p:cNvPicPr>
            <a:picLocks noChangeAspect="1" noChangeArrowheads="1"/>
          </p:cNvPicPr>
          <p:nvPr/>
        </p:nvPicPr>
        <p:blipFill>
          <a:blip r:embed="rId3" cstate="print"/>
          <a:srcRect/>
          <a:stretch>
            <a:fillRect/>
          </a:stretch>
        </p:blipFill>
        <p:spPr bwMode="auto">
          <a:xfrm>
            <a:off x="3726614" y="962025"/>
            <a:ext cx="5028449" cy="3538538"/>
          </a:xfrm>
          <a:prstGeom prst="rect">
            <a:avLst/>
          </a:prstGeom>
          <a:noFill/>
        </p:spPr>
      </p:pic>
      <p:sp>
        <p:nvSpPr>
          <p:cNvPr id="2" name="Title 1"/>
          <p:cNvSpPr>
            <a:spLocks noGrp="1"/>
          </p:cNvSpPr>
          <p:nvPr>
            <p:ph type="title"/>
          </p:nvPr>
        </p:nvSpPr>
        <p:spPr/>
        <p:txBody>
          <a:bodyPr/>
          <a:lstStyle/>
          <a:p>
            <a:r>
              <a:rPr lang="en-US" dirty="0" smtClean="0">
                <a:solidFill>
                  <a:srgbClr val="00AEEF"/>
                </a:solidFill>
              </a:rPr>
              <a:t>How</a:t>
            </a:r>
            <a:r>
              <a:rPr lang="en-US" dirty="0" smtClean="0"/>
              <a:t> are we doing after 16 months?</a:t>
            </a:r>
            <a:endParaRPr lang="en-GB" dirty="0"/>
          </a:p>
        </p:txBody>
      </p:sp>
      <p:sp>
        <p:nvSpPr>
          <p:cNvPr id="4" name="Main TextBox"/>
          <p:cNvSpPr txBox="1"/>
          <p:nvPr/>
        </p:nvSpPr>
        <p:spPr>
          <a:xfrm>
            <a:off x="396874" y="1141413"/>
            <a:ext cx="8335963" cy="1046440"/>
          </a:xfrm>
          <a:prstGeom prst="rect">
            <a:avLst/>
          </a:prstGeom>
          <a:noFill/>
        </p:spPr>
        <p:txBody>
          <a:bodyPr wrap="square" lIns="0" tIns="0" rIns="0" bIns="0" rtlCol="0">
            <a:spAutoFit/>
          </a:bodyPr>
          <a:lstStyle/>
          <a:p>
            <a:pPr>
              <a:spcBef>
                <a:spcPts val="2400"/>
              </a:spcBef>
            </a:pPr>
            <a:r>
              <a:rPr lang="en-US" sz="2400" dirty="0" smtClean="0">
                <a:latin typeface="Arial" pitchFamily="34" charset="0"/>
                <a:cs typeface="Arial" pitchFamily="34" charset="0"/>
              </a:rPr>
              <a:t>56% of apps deploy every 0-4 weeks</a:t>
            </a:r>
          </a:p>
          <a:p>
            <a:pPr>
              <a:spcBef>
                <a:spcPts val="2400"/>
              </a:spcBef>
            </a:pPr>
            <a:r>
              <a:rPr lang="en-US" sz="2400" dirty="0" smtClean="0">
                <a:latin typeface="Arial" pitchFamily="34" charset="0"/>
                <a:cs typeface="Arial" pitchFamily="34" charset="0"/>
              </a:rPr>
              <a:t>Lead Time </a:t>
            </a:r>
            <a:r>
              <a:rPr lang="en-US" dirty="0" smtClean="0">
                <a:solidFill>
                  <a:schemeClr val="accent1"/>
                </a:solidFill>
                <a:latin typeface="Arial" pitchFamily="34" charset="0"/>
                <a:cs typeface="Arial" pitchFamily="34" charset="0"/>
                <a:sym typeface="Wingdings 3"/>
              </a:rPr>
              <a:t></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descr="Y:\Ldn\Mkts\IBDivision\IBD Production\D T P\Smart, Jonathan\CS1609563 GTT Development Services_J Smart_19 04 16\Graphics\After 15 months.png"/>
          <p:cNvPicPr>
            <a:picLocks noChangeAspect="1" noChangeArrowheads="1"/>
          </p:cNvPicPr>
          <p:nvPr/>
        </p:nvPicPr>
        <p:blipFill>
          <a:blip r:embed="rId3" cstate="print"/>
          <a:srcRect/>
          <a:stretch>
            <a:fillRect/>
          </a:stretch>
        </p:blipFill>
        <p:spPr bwMode="auto">
          <a:xfrm>
            <a:off x="3726614" y="962025"/>
            <a:ext cx="5028449" cy="3538538"/>
          </a:xfrm>
          <a:prstGeom prst="rect">
            <a:avLst/>
          </a:prstGeom>
          <a:noFill/>
        </p:spPr>
      </p:pic>
      <p:sp>
        <p:nvSpPr>
          <p:cNvPr id="2" name="Title 1"/>
          <p:cNvSpPr>
            <a:spLocks noGrp="1"/>
          </p:cNvSpPr>
          <p:nvPr>
            <p:ph type="title"/>
          </p:nvPr>
        </p:nvSpPr>
        <p:spPr/>
        <p:txBody>
          <a:bodyPr/>
          <a:lstStyle/>
          <a:p>
            <a:r>
              <a:rPr lang="en-US" dirty="0" smtClean="0">
                <a:solidFill>
                  <a:srgbClr val="00AEEF"/>
                </a:solidFill>
              </a:rPr>
              <a:t>How</a:t>
            </a:r>
            <a:r>
              <a:rPr lang="en-US" dirty="0" smtClean="0"/>
              <a:t> are we doing after 15 months?</a:t>
            </a:r>
            <a:endParaRPr lang="en-GB" dirty="0"/>
          </a:p>
        </p:txBody>
      </p:sp>
      <p:sp>
        <p:nvSpPr>
          <p:cNvPr id="4" name="Main TextBox"/>
          <p:cNvSpPr txBox="1"/>
          <p:nvPr/>
        </p:nvSpPr>
        <p:spPr>
          <a:xfrm>
            <a:off x="396874" y="1141413"/>
            <a:ext cx="8335963" cy="1046440"/>
          </a:xfrm>
          <a:prstGeom prst="rect">
            <a:avLst/>
          </a:prstGeom>
          <a:noFill/>
        </p:spPr>
        <p:txBody>
          <a:bodyPr wrap="square" lIns="0" tIns="0" rIns="0" bIns="0" rtlCol="0">
            <a:spAutoFit/>
          </a:bodyPr>
          <a:lstStyle/>
          <a:p>
            <a:pPr>
              <a:spcBef>
                <a:spcPts val="2400"/>
              </a:spcBef>
            </a:pPr>
            <a:r>
              <a:rPr lang="en-US" sz="2400" dirty="0" smtClean="0">
                <a:latin typeface="Arial" pitchFamily="34" charset="0"/>
                <a:cs typeface="Arial" pitchFamily="34" charset="0"/>
              </a:rPr>
              <a:t>56% of apps deploy every 0-4 weeks</a:t>
            </a:r>
          </a:p>
          <a:p>
            <a:pPr>
              <a:spcBef>
                <a:spcPts val="2400"/>
              </a:spcBef>
            </a:pPr>
            <a:r>
              <a:rPr lang="en-US" sz="2400" dirty="0" smtClean="0">
                <a:latin typeface="Arial" pitchFamily="34" charset="0"/>
                <a:cs typeface="Arial" pitchFamily="34" charset="0"/>
              </a:rPr>
              <a:t>Lead Time </a:t>
            </a:r>
            <a:r>
              <a:rPr lang="en-US" dirty="0" smtClean="0">
                <a:solidFill>
                  <a:schemeClr val="accent1"/>
                </a:solidFill>
                <a:latin typeface="Arial" pitchFamily="34" charset="0"/>
                <a:cs typeface="Arial" pitchFamily="34" charset="0"/>
                <a:sym typeface="Wingdings 3"/>
              </a:rPr>
              <a:t></a:t>
            </a:r>
          </a:p>
        </p:txBody>
      </p:sp>
      <p:graphicFrame>
        <p:nvGraphicFramePr>
          <p:cNvPr id="7" name="Throughput chart"/>
          <p:cNvGraphicFramePr/>
          <p:nvPr/>
        </p:nvGraphicFramePr>
        <p:xfrm>
          <a:off x="1497230" y="301336"/>
          <a:ext cx="6149540" cy="4268518"/>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descr="Y:\Ldn\Mkts\IBDivision\IBD Production\D T P\Smart, Jonathan\CS1609563 GTT Development Services_J Smart_19 04 16\Graphics\After 15 months.png"/>
          <p:cNvPicPr>
            <a:picLocks noChangeAspect="1" noChangeArrowheads="1"/>
          </p:cNvPicPr>
          <p:nvPr/>
        </p:nvPicPr>
        <p:blipFill>
          <a:blip r:embed="rId3" cstate="print"/>
          <a:srcRect/>
          <a:stretch>
            <a:fillRect/>
          </a:stretch>
        </p:blipFill>
        <p:spPr bwMode="auto">
          <a:xfrm>
            <a:off x="3726614" y="962025"/>
            <a:ext cx="5028449" cy="3538538"/>
          </a:xfrm>
          <a:prstGeom prst="rect">
            <a:avLst/>
          </a:prstGeom>
          <a:noFill/>
        </p:spPr>
      </p:pic>
      <p:sp>
        <p:nvSpPr>
          <p:cNvPr id="2" name="Title 1"/>
          <p:cNvSpPr>
            <a:spLocks noGrp="1"/>
          </p:cNvSpPr>
          <p:nvPr>
            <p:ph type="title"/>
          </p:nvPr>
        </p:nvSpPr>
        <p:spPr/>
        <p:txBody>
          <a:bodyPr/>
          <a:lstStyle/>
          <a:p>
            <a:r>
              <a:rPr lang="en-US" dirty="0" smtClean="0">
                <a:solidFill>
                  <a:srgbClr val="00AEEF"/>
                </a:solidFill>
              </a:rPr>
              <a:t>How</a:t>
            </a:r>
            <a:r>
              <a:rPr lang="en-US" dirty="0" smtClean="0"/>
              <a:t> are we doing after 16 months?</a:t>
            </a:r>
            <a:endParaRPr lang="en-GB" dirty="0"/>
          </a:p>
        </p:txBody>
      </p:sp>
      <p:sp>
        <p:nvSpPr>
          <p:cNvPr id="4" name="Main TextBox"/>
          <p:cNvSpPr txBox="1"/>
          <p:nvPr/>
        </p:nvSpPr>
        <p:spPr>
          <a:xfrm>
            <a:off x="396874" y="1141413"/>
            <a:ext cx="8335963" cy="1723549"/>
          </a:xfrm>
          <a:prstGeom prst="rect">
            <a:avLst/>
          </a:prstGeom>
          <a:noFill/>
        </p:spPr>
        <p:txBody>
          <a:bodyPr wrap="square" lIns="0" tIns="0" rIns="0" bIns="0" rtlCol="0">
            <a:spAutoFit/>
          </a:bodyPr>
          <a:lstStyle/>
          <a:p>
            <a:pPr>
              <a:spcBef>
                <a:spcPts val="2400"/>
              </a:spcBef>
            </a:pPr>
            <a:r>
              <a:rPr lang="en-US" sz="2400" dirty="0" smtClean="0">
                <a:latin typeface="Arial" pitchFamily="34" charset="0"/>
                <a:cs typeface="Arial" pitchFamily="34" charset="0"/>
              </a:rPr>
              <a:t>56% of apps deploy every 0-4 weeks</a:t>
            </a:r>
          </a:p>
          <a:p>
            <a:pPr>
              <a:spcBef>
                <a:spcPts val="2400"/>
              </a:spcBef>
            </a:pPr>
            <a:r>
              <a:rPr lang="en-US" sz="2400" dirty="0" smtClean="0">
                <a:latin typeface="Arial" pitchFamily="34" charset="0"/>
                <a:cs typeface="Arial" pitchFamily="34" charset="0"/>
              </a:rPr>
              <a:t>Lead Time </a:t>
            </a:r>
            <a:r>
              <a:rPr lang="en-US" dirty="0" smtClean="0">
                <a:solidFill>
                  <a:schemeClr val="accent1"/>
                </a:solidFill>
                <a:latin typeface="Arial" pitchFamily="34" charset="0"/>
                <a:cs typeface="Arial" pitchFamily="34" charset="0"/>
                <a:sym typeface="Wingdings 3"/>
              </a:rPr>
              <a:t></a:t>
            </a:r>
          </a:p>
          <a:p>
            <a:pPr>
              <a:spcBef>
                <a:spcPts val="2400"/>
              </a:spcBef>
            </a:pPr>
            <a:r>
              <a:rPr lang="en-US" dirty="0" smtClean="0">
                <a:latin typeface="Arial" pitchFamily="34" charset="0"/>
                <a:cs typeface="Arial" pitchFamily="34" charset="0"/>
              </a:rPr>
              <a:t>Quality </a:t>
            </a:r>
            <a:r>
              <a:rPr lang="en-US" dirty="0" smtClean="0">
                <a:solidFill>
                  <a:schemeClr val="accent1"/>
                </a:solidFill>
                <a:latin typeface="Arial" pitchFamily="34" charset="0"/>
                <a:cs typeface="Arial" pitchFamily="34" charset="0"/>
                <a:sym typeface="Wingdings 3"/>
              </a:rPr>
              <a:t></a:t>
            </a:r>
            <a:endParaRPr lang="en-GB"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descr="Y:\Ldn\Mkts\IBDivision\IBD Production\D T P\Smart, Jonathan\CS1609563 GTT Development Services_J Smart_19 04 16\Graphics\After 15 months.png"/>
          <p:cNvPicPr>
            <a:picLocks noChangeAspect="1" noChangeArrowheads="1"/>
          </p:cNvPicPr>
          <p:nvPr/>
        </p:nvPicPr>
        <p:blipFill>
          <a:blip r:embed="rId3" cstate="print"/>
          <a:srcRect/>
          <a:stretch>
            <a:fillRect/>
          </a:stretch>
        </p:blipFill>
        <p:spPr bwMode="auto">
          <a:xfrm>
            <a:off x="3726614" y="962025"/>
            <a:ext cx="5028449" cy="3538538"/>
          </a:xfrm>
          <a:prstGeom prst="rect">
            <a:avLst/>
          </a:prstGeom>
          <a:noFill/>
        </p:spPr>
      </p:pic>
      <p:sp>
        <p:nvSpPr>
          <p:cNvPr id="2" name="Title 1"/>
          <p:cNvSpPr>
            <a:spLocks noGrp="1"/>
          </p:cNvSpPr>
          <p:nvPr>
            <p:ph type="title"/>
          </p:nvPr>
        </p:nvSpPr>
        <p:spPr/>
        <p:txBody>
          <a:bodyPr/>
          <a:lstStyle/>
          <a:p>
            <a:r>
              <a:rPr lang="en-US" dirty="0" smtClean="0">
                <a:solidFill>
                  <a:srgbClr val="00AEEF"/>
                </a:solidFill>
              </a:rPr>
              <a:t>How</a:t>
            </a:r>
            <a:r>
              <a:rPr lang="en-US" dirty="0" smtClean="0"/>
              <a:t> are we doing after 15 months?</a:t>
            </a:r>
            <a:endParaRPr lang="en-GB" dirty="0"/>
          </a:p>
        </p:txBody>
      </p:sp>
      <p:sp>
        <p:nvSpPr>
          <p:cNvPr id="4" name="Main TextBox"/>
          <p:cNvSpPr txBox="1"/>
          <p:nvPr/>
        </p:nvSpPr>
        <p:spPr>
          <a:xfrm>
            <a:off x="396874" y="1141413"/>
            <a:ext cx="8335963" cy="1723549"/>
          </a:xfrm>
          <a:prstGeom prst="rect">
            <a:avLst/>
          </a:prstGeom>
          <a:noFill/>
        </p:spPr>
        <p:txBody>
          <a:bodyPr wrap="square" lIns="0" tIns="0" rIns="0" bIns="0" rtlCol="0">
            <a:spAutoFit/>
          </a:bodyPr>
          <a:lstStyle/>
          <a:p>
            <a:pPr>
              <a:spcBef>
                <a:spcPts val="2400"/>
              </a:spcBef>
            </a:pPr>
            <a:r>
              <a:rPr lang="en-US" sz="2400" dirty="0" smtClean="0">
                <a:latin typeface="Arial" pitchFamily="34" charset="0"/>
                <a:cs typeface="Arial" pitchFamily="34" charset="0"/>
              </a:rPr>
              <a:t>56% of apps deploy every 0-4 weeks</a:t>
            </a:r>
          </a:p>
          <a:p>
            <a:pPr>
              <a:spcBef>
                <a:spcPts val="2400"/>
              </a:spcBef>
            </a:pPr>
            <a:r>
              <a:rPr lang="en-US" sz="2400" dirty="0" smtClean="0">
                <a:latin typeface="Arial" pitchFamily="34" charset="0"/>
                <a:cs typeface="Arial" pitchFamily="34" charset="0"/>
              </a:rPr>
              <a:t>Lead Time </a:t>
            </a:r>
            <a:r>
              <a:rPr lang="en-US" dirty="0" smtClean="0">
                <a:solidFill>
                  <a:schemeClr val="accent1"/>
                </a:solidFill>
                <a:latin typeface="Arial" pitchFamily="34" charset="0"/>
                <a:cs typeface="Arial" pitchFamily="34" charset="0"/>
                <a:sym typeface="Wingdings 3"/>
              </a:rPr>
              <a:t></a:t>
            </a:r>
          </a:p>
          <a:p>
            <a:pPr>
              <a:spcBef>
                <a:spcPts val="2400"/>
              </a:spcBef>
            </a:pPr>
            <a:r>
              <a:rPr lang="en-US" dirty="0" smtClean="0">
                <a:latin typeface="Arial" pitchFamily="34" charset="0"/>
                <a:cs typeface="Arial" pitchFamily="34" charset="0"/>
              </a:rPr>
              <a:t>Quality </a:t>
            </a:r>
            <a:r>
              <a:rPr lang="en-US" dirty="0" smtClean="0">
                <a:solidFill>
                  <a:schemeClr val="accent1"/>
                </a:solidFill>
                <a:latin typeface="Arial" pitchFamily="34" charset="0"/>
                <a:cs typeface="Arial" pitchFamily="34" charset="0"/>
                <a:sym typeface="Wingdings 3"/>
              </a:rPr>
              <a:t></a:t>
            </a:r>
            <a:endParaRPr lang="en-GB" dirty="0" smtClean="0">
              <a:latin typeface="Arial" pitchFamily="34" charset="0"/>
              <a:cs typeface="Arial" pitchFamily="34" charset="0"/>
            </a:endParaRPr>
          </a:p>
        </p:txBody>
      </p:sp>
      <p:sp>
        <p:nvSpPr>
          <p:cNvPr id="16" name="TextBox 15"/>
          <p:cNvSpPr txBox="1"/>
          <p:nvPr/>
        </p:nvSpPr>
        <p:spPr>
          <a:xfrm>
            <a:off x="1500188" y="292895"/>
            <a:ext cx="6136481" cy="4279105"/>
          </a:xfrm>
          <a:prstGeom prst="rect">
            <a:avLst/>
          </a:prstGeom>
          <a:solidFill>
            <a:srgbClr val="FFFFFF"/>
          </a:solidFill>
          <a:ln>
            <a:solidFill>
              <a:srgbClr val="000000"/>
            </a:solidFill>
          </a:ln>
          <a:effectLst>
            <a:outerShdw blurRad="63500" sx="102000" sy="102000" algn="ctr" rotWithShape="0">
              <a:prstClr val="black">
                <a:alpha val="40000"/>
              </a:prstClr>
            </a:outerShdw>
          </a:effectLst>
        </p:spPr>
        <p:txBody>
          <a:bodyPr wrap="square" lIns="0" tIns="144000" rIns="0" bIns="0" rtlCol="0">
            <a:noAutofit/>
          </a:bodyPr>
          <a:lstStyle/>
          <a:p>
            <a:pPr algn="ctr"/>
            <a:r>
              <a:rPr lang="en-GB" sz="2000" b="1" dirty="0" smtClean="0">
                <a:solidFill>
                  <a:schemeClr val="tx1"/>
                </a:solidFill>
                <a:latin typeface="Arial" pitchFamily="34" charset="0"/>
                <a:cs typeface="Arial" pitchFamily="34" charset="0"/>
              </a:rPr>
              <a:t>Code Complexity average per app </a:t>
            </a:r>
            <a:r>
              <a:rPr lang="en-GB" sz="800" dirty="0" smtClean="0">
                <a:solidFill>
                  <a:schemeClr val="tx1"/>
                </a:solidFill>
                <a:latin typeface="Arial" pitchFamily="34" charset="0"/>
                <a:cs typeface="Arial" pitchFamily="34" charset="0"/>
              </a:rPr>
              <a:t>(n=87)</a:t>
            </a:r>
            <a:endParaRPr lang="en-US" sz="2000" dirty="0" err="1" smtClean="0">
              <a:solidFill>
                <a:schemeClr val="tx1"/>
              </a:solidFill>
              <a:latin typeface="Arial" pitchFamily="34" charset="0"/>
              <a:cs typeface="Arial" pitchFamily="34" charset="0"/>
            </a:endParaRPr>
          </a:p>
        </p:txBody>
      </p:sp>
      <p:pic>
        <p:nvPicPr>
          <p:cNvPr id="7" name="Picture 6" descr="Code complexity from Sonar 87 apps 2016_04_22 v2.png"/>
          <p:cNvPicPr>
            <a:picLocks noChangeAspect="1"/>
          </p:cNvPicPr>
          <p:nvPr/>
        </p:nvPicPr>
        <p:blipFill>
          <a:blip r:embed="rId4" cstate="print"/>
          <a:stretch>
            <a:fillRect/>
          </a:stretch>
        </p:blipFill>
        <p:spPr>
          <a:xfrm>
            <a:off x="1986162" y="845622"/>
            <a:ext cx="5171677" cy="3594664"/>
          </a:xfrm>
          <a:prstGeom prst="rect">
            <a:avLst/>
          </a:prstGeom>
        </p:spPr>
      </p:pic>
      <p:sp>
        <p:nvSpPr>
          <p:cNvPr id="8" name="TextBox 7"/>
          <p:cNvSpPr txBox="1"/>
          <p:nvPr/>
        </p:nvSpPr>
        <p:spPr>
          <a:xfrm>
            <a:off x="2357438" y="3986210"/>
            <a:ext cx="4593431" cy="307777"/>
          </a:xfrm>
          <a:prstGeom prst="rect">
            <a:avLst/>
          </a:prstGeom>
          <a:solidFill>
            <a:srgbClr val="FFFFFF"/>
          </a:solidFill>
        </p:spPr>
        <p:txBody>
          <a:bodyPr wrap="square" lIns="0" tIns="0" rIns="0" bIns="0" rtlCol="0">
            <a:noAutofit/>
          </a:bodyPr>
          <a:lstStyle/>
          <a:p>
            <a:r>
              <a:rPr lang="en-GB" sz="1600" dirty="0" smtClean="0">
                <a:solidFill>
                  <a:schemeClr val="tx1"/>
                </a:solidFill>
                <a:latin typeface="Arial" pitchFamily="34" charset="0"/>
                <a:cs typeface="Arial" pitchFamily="34" charset="0"/>
              </a:rPr>
              <a:t>     Jan ’15                                                   Feb ‘16</a:t>
            </a:r>
            <a:endParaRPr lang="en-US" sz="1600" dirty="0" err="1" smtClean="0">
              <a:solidFill>
                <a:schemeClr val="tx1"/>
              </a:solidFill>
              <a:latin typeface="Arial" pitchFamily="34" charset="0"/>
              <a:cs typeface="Arial" pitchFamily="34" charset="0"/>
            </a:endParaRPr>
          </a:p>
        </p:txBody>
      </p:sp>
      <p:sp>
        <p:nvSpPr>
          <p:cNvPr id="10" name="Rectangle 9"/>
          <p:cNvSpPr/>
          <p:nvPr/>
        </p:nvSpPr>
        <p:spPr bwMode="auto">
          <a:xfrm>
            <a:off x="2300288" y="3836194"/>
            <a:ext cx="142875" cy="200025"/>
          </a:xfrm>
          <a:prstGeom prst="rect">
            <a:avLst/>
          </a:prstGeom>
          <a:solidFill>
            <a:schemeClr val="bg1"/>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smtClean="0">
              <a:ln>
                <a:noFill/>
              </a:ln>
              <a:solidFill>
                <a:schemeClr val="bg2"/>
              </a:solidFill>
              <a:effectLst/>
              <a:latin typeface="Arial" pitchFamily="34" charset="0"/>
            </a:endParaRPr>
          </a:p>
        </p:txBody>
      </p:sp>
      <p:cxnSp>
        <p:nvCxnSpPr>
          <p:cNvPr id="12" name="Straight Connector 11"/>
          <p:cNvCxnSpPr/>
          <p:nvPr/>
        </p:nvCxnSpPr>
        <p:spPr bwMode="auto">
          <a:xfrm>
            <a:off x="2400300" y="1514476"/>
            <a:ext cx="4572000" cy="1485900"/>
          </a:xfrm>
          <a:prstGeom prst="line">
            <a:avLst/>
          </a:prstGeom>
          <a:noFill/>
          <a:ln w="19050" cap="flat" cmpd="sng" algn="ctr">
            <a:solidFill>
              <a:srgbClr val="FF0000"/>
            </a:solidFill>
            <a:prstDash val="solid"/>
            <a:round/>
            <a:headEnd type="none" w="med" len="med"/>
            <a:tailEnd type="none" w="med" len="med"/>
          </a:ln>
          <a:effectLst/>
        </p:spPr>
      </p:cxnSp>
      <p:sp>
        <p:nvSpPr>
          <p:cNvPr id="19" name="TextBox 1"/>
          <p:cNvSpPr txBox="1"/>
          <p:nvPr/>
        </p:nvSpPr>
        <p:spPr>
          <a:xfrm>
            <a:off x="4752433" y="1884449"/>
            <a:ext cx="2253745" cy="307802"/>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GB" sz="2000" dirty="0" smtClean="0">
                <a:solidFill>
                  <a:srgbClr val="FF0000"/>
                </a:solidFill>
                <a:latin typeface="Arial" pitchFamily="34" charset="0"/>
                <a:cs typeface="Arial" pitchFamily="34" charset="0"/>
              </a:rPr>
              <a:t>50% reduction</a:t>
            </a:r>
            <a:endParaRPr lang="en-US" sz="2000" dirty="0" err="1" smtClean="0">
              <a:solidFill>
                <a:srgbClr val="FF00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descr="Y:\Ldn\Mkts\IBDivision\IBD Production\D T P\Smart, Jonathan\CS1609563 GTT Development Services_J Smart_19 04 16\Graphics\After 15 months.png"/>
          <p:cNvPicPr>
            <a:picLocks noChangeAspect="1" noChangeArrowheads="1"/>
          </p:cNvPicPr>
          <p:nvPr/>
        </p:nvPicPr>
        <p:blipFill>
          <a:blip r:embed="rId3" cstate="print"/>
          <a:srcRect/>
          <a:stretch>
            <a:fillRect/>
          </a:stretch>
        </p:blipFill>
        <p:spPr bwMode="auto">
          <a:xfrm>
            <a:off x="3726614" y="962025"/>
            <a:ext cx="5028449" cy="3538538"/>
          </a:xfrm>
          <a:prstGeom prst="rect">
            <a:avLst/>
          </a:prstGeom>
          <a:noFill/>
        </p:spPr>
      </p:pic>
      <p:sp>
        <p:nvSpPr>
          <p:cNvPr id="2" name="Title 1"/>
          <p:cNvSpPr>
            <a:spLocks noGrp="1"/>
          </p:cNvSpPr>
          <p:nvPr>
            <p:ph type="title"/>
          </p:nvPr>
        </p:nvSpPr>
        <p:spPr/>
        <p:txBody>
          <a:bodyPr/>
          <a:lstStyle/>
          <a:p>
            <a:r>
              <a:rPr lang="en-US" dirty="0" smtClean="0">
                <a:solidFill>
                  <a:srgbClr val="00AEEF"/>
                </a:solidFill>
              </a:rPr>
              <a:t>How</a:t>
            </a:r>
            <a:r>
              <a:rPr lang="en-US" dirty="0" smtClean="0"/>
              <a:t> are we doing after 15 months?</a:t>
            </a:r>
            <a:endParaRPr lang="en-GB" dirty="0"/>
          </a:p>
        </p:txBody>
      </p:sp>
      <p:sp>
        <p:nvSpPr>
          <p:cNvPr id="4" name="Main TextBox"/>
          <p:cNvSpPr txBox="1"/>
          <p:nvPr/>
        </p:nvSpPr>
        <p:spPr>
          <a:xfrm>
            <a:off x="396874" y="1141413"/>
            <a:ext cx="8335963" cy="1723549"/>
          </a:xfrm>
          <a:prstGeom prst="rect">
            <a:avLst/>
          </a:prstGeom>
          <a:noFill/>
        </p:spPr>
        <p:txBody>
          <a:bodyPr wrap="square" lIns="0" tIns="0" rIns="0" bIns="0" rtlCol="0">
            <a:spAutoFit/>
          </a:bodyPr>
          <a:lstStyle/>
          <a:p>
            <a:pPr>
              <a:spcBef>
                <a:spcPts val="2400"/>
              </a:spcBef>
            </a:pPr>
            <a:r>
              <a:rPr lang="en-US" sz="2400" dirty="0" smtClean="0">
                <a:latin typeface="Arial" pitchFamily="34" charset="0"/>
                <a:cs typeface="Arial" pitchFamily="34" charset="0"/>
              </a:rPr>
              <a:t>56% of apps deploy every 0-4 weeks</a:t>
            </a:r>
          </a:p>
          <a:p>
            <a:pPr>
              <a:spcBef>
                <a:spcPts val="2400"/>
              </a:spcBef>
            </a:pPr>
            <a:r>
              <a:rPr lang="en-US" sz="2400" dirty="0" smtClean="0">
                <a:latin typeface="Arial" pitchFamily="34" charset="0"/>
                <a:cs typeface="Arial" pitchFamily="34" charset="0"/>
              </a:rPr>
              <a:t>Lead Time </a:t>
            </a:r>
            <a:r>
              <a:rPr lang="en-US" dirty="0" smtClean="0">
                <a:solidFill>
                  <a:schemeClr val="accent1"/>
                </a:solidFill>
                <a:latin typeface="Arial" pitchFamily="34" charset="0"/>
                <a:cs typeface="Arial" pitchFamily="34" charset="0"/>
                <a:sym typeface="Wingdings 3"/>
              </a:rPr>
              <a:t></a:t>
            </a:r>
          </a:p>
          <a:p>
            <a:pPr>
              <a:spcBef>
                <a:spcPts val="2400"/>
              </a:spcBef>
            </a:pPr>
            <a:r>
              <a:rPr lang="en-US" dirty="0" smtClean="0">
                <a:latin typeface="Arial" pitchFamily="34" charset="0"/>
                <a:cs typeface="Arial" pitchFamily="34" charset="0"/>
              </a:rPr>
              <a:t>Quality </a:t>
            </a:r>
            <a:r>
              <a:rPr lang="en-US" dirty="0" smtClean="0">
                <a:solidFill>
                  <a:schemeClr val="accent1"/>
                </a:solidFill>
                <a:latin typeface="Arial" pitchFamily="34" charset="0"/>
                <a:cs typeface="Arial" pitchFamily="34" charset="0"/>
                <a:sym typeface="Wingdings 3"/>
              </a:rPr>
              <a:t></a:t>
            </a:r>
            <a:endParaRPr lang="en-GB" dirty="0" smtClean="0">
              <a:latin typeface="Arial" pitchFamily="34" charset="0"/>
              <a:cs typeface="Arial" pitchFamily="34" charset="0"/>
            </a:endParaRPr>
          </a:p>
        </p:txBody>
      </p:sp>
      <p:grpSp>
        <p:nvGrpSpPr>
          <p:cNvPr id="17" name="Group 16"/>
          <p:cNvGrpSpPr/>
          <p:nvPr/>
        </p:nvGrpSpPr>
        <p:grpSpPr>
          <a:xfrm>
            <a:off x="1500188" y="292895"/>
            <a:ext cx="6136481" cy="4279105"/>
            <a:chOff x="1500188" y="271463"/>
            <a:chExt cx="6136481" cy="4279105"/>
          </a:xfrm>
        </p:grpSpPr>
        <p:sp>
          <p:nvSpPr>
            <p:cNvPr id="16" name="TextBox 15"/>
            <p:cNvSpPr txBox="1"/>
            <p:nvPr/>
          </p:nvSpPr>
          <p:spPr>
            <a:xfrm>
              <a:off x="1500188" y="271463"/>
              <a:ext cx="6136481" cy="4279105"/>
            </a:xfrm>
            <a:prstGeom prst="rect">
              <a:avLst/>
            </a:prstGeom>
            <a:solidFill>
              <a:srgbClr val="FFFFFF"/>
            </a:solidFill>
            <a:ln>
              <a:solidFill>
                <a:srgbClr val="000000"/>
              </a:solidFill>
            </a:ln>
            <a:effectLst>
              <a:outerShdw blurRad="63500" sx="102000" sy="102000" algn="ctr" rotWithShape="0">
                <a:prstClr val="black">
                  <a:alpha val="40000"/>
                </a:prstClr>
              </a:outerShdw>
            </a:effectLst>
          </p:spPr>
          <p:txBody>
            <a:bodyPr wrap="square" lIns="0" tIns="144000" rIns="0" bIns="0" rtlCol="0">
              <a:noAutofit/>
            </a:bodyPr>
            <a:lstStyle/>
            <a:p>
              <a:pPr algn="ctr"/>
              <a:r>
                <a:rPr lang="en-GB" sz="2000" b="1" dirty="0" smtClean="0">
                  <a:solidFill>
                    <a:schemeClr val="tx1"/>
                  </a:solidFill>
                  <a:latin typeface="Arial" pitchFamily="34" charset="0"/>
                  <a:cs typeface="Arial" pitchFamily="34" charset="0"/>
                </a:rPr>
                <a:t>Test Code Coverage average per app</a:t>
              </a:r>
              <a:r>
                <a:rPr lang="en-GB" sz="1200" dirty="0" smtClean="0">
                  <a:solidFill>
                    <a:schemeClr val="tx1"/>
                  </a:solidFill>
                  <a:latin typeface="Arial" pitchFamily="34" charset="0"/>
                  <a:cs typeface="Arial" pitchFamily="34" charset="0"/>
                </a:rPr>
                <a:t> </a:t>
              </a:r>
              <a:r>
                <a:rPr lang="en-GB" sz="800" dirty="0" smtClean="0">
                  <a:solidFill>
                    <a:schemeClr val="tx1"/>
                  </a:solidFill>
                  <a:latin typeface="Arial" pitchFamily="34" charset="0"/>
                  <a:cs typeface="Arial" pitchFamily="34" charset="0"/>
                </a:rPr>
                <a:t>(n=50)</a:t>
              </a:r>
              <a:endParaRPr lang="en-US" sz="2000" dirty="0" err="1" smtClean="0">
                <a:solidFill>
                  <a:schemeClr val="tx1"/>
                </a:solidFill>
                <a:latin typeface="Arial" pitchFamily="34" charset="0"/>
                <a:cs typeface="Arial" pitchFamily="34" charset="0"/>
              </a:endParaRPr>
            </a:p>
          </p:txBody>
        </p:sp>
        <p:pic>
          <p:nvPicPr>
            <p:cNvPr id="9" name="Picture 8" descr="code coverage increase 2016_04_22 v2.png"/>
            <p:cNvPicPr>
              <a:picLocks noChangeAspect="1"/>
            </p:cNvPicPr>
            <p:nvPr/>
          </p:nvPicPr>
          <p:blipFill>
            <a:blip r:embed="rId4" cstate="print"/>
            <a:stretch>
              <a:fillRect/>
            </a:stretch>
          </p:blipFill>
          <p:spPr>
            <a:xfrm>
              <a:off x="2272113" y="807244"/>
              <a:ext cx="4593033" cy="3615945"/>
            </a:xfrm>
            <a:prstGeom prst="rect">
              <a:avLst/>
            </a:prstGeom>
          </p:spPr>
        </p:pic>
        <p:sp>
          <p:nvSpPr>
            <p:cNvPr id="8" name="TextBox 7"/>
            <p:cNvSpPr txBox="1"/>
            <p:nvPr/>
          </p:nvSpPr>
          <p:spPr>
            <a:xfrm>
              <a:off x="2357439" y="3986210"/>
              <a:ext cx="4329112" cy="307777"/>
            </a:xfrm>
            <a:prstGeom prst="rect">
              <a:avLst/>
            </a:prstGeom>
            <a:solidFill>
              <a:srgbClr val="FFFFFF"/>
            </a:solidFill>
          </p:spPr>
          <p:txBody>
            <a:bodyPr wrap="square" lIns="0" tIns="0" rIns="0" bIns="0" rtlCol="0">
              <a:noAutofit/>
            </a:bodyPr>
            <a:lstStyle/>
            <a:p>
              <a:r>
                <a:rPr lang="en-GB" sz="1600" dirty="0" smtClean="0">
                  <a:solidFill>
                    <a:schemeClr val="tx1"/>
                  </a:solidFill>
                  <a:latin typeface="Arial" pitchFamily="34" charset="0"/>
                  <a:cs typeface="Arial" pitchFamily="34" charset="0"/>
                </a:rPr>
                <a:t>       Jan ’15                                            Feb ‘16</a:t>
              </a:r>
              <a:endParaRPr lang="en-US" sz="1600" dirty="0" err="1" smtClean="0">
                <a:solidFill>
                  <a:schemeClr val="tx1"/>
                </a:solidFill>
                <a:latin typeface="Arial" pitchFamily="34" charset="0"/>
                <a:cs typeface="Arial" pitchFamily="34" charset="0"/>
              </a:endParaRPr>
            </a:p>
          </p:txBody>
        </p:sp>
        <p:cxnSp>
          <p:nvCxnSpPr>
            <p:cNvPr id="11" name="Straight Connector 10"/>
            <p:cNvCxnSpPr/>
            <p:nvPr/>
          </p:nvCxnSpPr>
          <p:spPr bwMode="auto">
            <a:xfrm flipV="1">
              <a:off x="2593181" y="1485899"/>
              <a:ext cx="4100513" cy="1014413"/>
            </a:xfrm>
            <a:prstGeom prst="line">
              <a:avLst/>
            </a:prstGeom>
            <a:noFill/>
            <a:ln w="19050" cap="flat" cmpd="sng" algn="ctr">
              <a:solidFill>
                <a:srgbClr val="FF0000"/>
              </a:solidFill>
              <a:prstDash val="solid"/>
              <a:round/>
              <a:headEnd type="none" w="med" len="med"/>
              <a:tailEnd type="none" w="med" len="med"/>
            </a:ln>
            <a:effectLst/>
          </p:spPr>
        </p:cxnSp>
      </p:grpSp>
      <p:sp>
        <p:nvSpPr>
          <p:cNvPr id="19" name="TextBox 1"/>
          <p:cNvSpPr txBox="1"/>
          <p:nvPr/>
        </p:nvSpPr>
        <p:spPr>
          <a:xfrm>
            <a:off x="3116530" y="1462968"/>
            <a:ext cx="2253745" cy="307802"/>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GB" sz="2000" dirty="0" smtClean="0">
                <a:solidFill>
                  <a:srgbClr val="FF0000"/>
                </a:solidFill>
                <a:latin typeface="Arial" pitchFamily="34" charset="0"/>
                <a:cs typeface="Arial" pitchFamily="34" charset="0"/>
              </a:rPr>
              <a:t>50% increase</a:t>
            </a:r>
            <a:endParaRPr lang="en-US" sz="2000" dirty="0" err="1" smtClean="0">
              <a:solidFill>
                <a:srgbClr val="FF00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descr="Y:\Ldn\Mkts\IBDivision\IBD Production\D T P\Smart, Jonathan\CS1609563 GTT Development Services_J Smart_19 04 16\Graphics\After 15 months.png"/>
          <p:cNvPicPr>
            <a:picLocks noChangeAspect="1" noChangeArrowheads="1"/>
          </p:cNvPicPr>
          <p:nvPr/>
        </p:nvPicPr>
        <p:blipFill>
          <a:blip r:embed="rId3" cstate="print"/>
          <a:srcRect/>
          <a:stretch>
            <a:fillRect/>
          </a:stretch>
        </p:blipFill>
        <p:spPr bwMode="auto">
          <a:xfrm>
            <a:off x="3726614" y="962025"/>
            <a:ext cx="5028449" cy="3538538"/>
          </a:xfrm>
          <a:prstGeom prst="rect">
            <a:avLst/>
          </a:prstGeom>
          <a:noFill/>
        </p:spPr>
      </p:pic>
      <p:sp>
        <p:nvSpPr>
          <p:cNvPr id="2" name="Title 1"/>
          <p:cNvSpPr>
            <a:spLocks noGrp="1"/>
          </p:cNvSpPr>
          <p:nvPr>
            <p:ph type="title"/>
          </p:nvPr>
        </p:nvSpPr>
        <p:spPr/>
        <p:txBody>
          <a:bodyPr/>
          <a:lstStyle/>
          <a:p>
            <a:r>
              <a:rPr lang="en-US" dirty="0" smtClean="0">
                <a:solidFill>
                  <a:srgbClr val="00AEEF"/>
                </a:solidFill>
              </a:rPr>
              <a:t>How</a:t>
            </a:r>
            <a:r>
              <a:rPr lang="en-US" dirty="0" smtClean="0"/>
              <a:t> are we doing after 15 months?</a:t>
            </a:r>
            <a:endParaRPr lang="en-GB" dirty="0"/>
          </a:p>
        </p:txBody>
      </p:sp>
      <p:sp>
        <p:nvSpPr>
          <p:cNvPr id="4" name="Main TextBox"/>
          <p:cNvSpPr txBox="1"/>
          <p:nvPr/>
        </p:nvSpPr>
        <p:spPr>
          <a:xfrm>
            <a:off x="396874" y="1141413"/>
            <a:ext cx="8335963" cy="1723549"/>
          </a:xfrm>
          <a:prstGeom prst="rect">
            <a:avLst/>
          </a:prstGeom>
          <a:noFill/>
        </p:spPr>
        <p:txBody>
          <a:bodyPr wrap="square" lIns="0" tIns="0" rIns="0" bIns="0" rtlCol="0">
            <a:spAutoFit/>
          </a:bodyPr>
          <a:lstStyle/>
          <a:p>
            <a:pPr>
              <a:spcBef>
                <a:spcPts val="2400"/>
              </a:spcBef>
            </a:pPr>
            <a:r>
              <a:rPr lang="en-US" sz="2400" dirty="0" smtClean="0">
                <a:latin typeface="Arial" pitchFamily="34" charset="0"/>
                <a:cs typeface="Arial" pitchFamily="34" charset="0"/>
              </a:rPr>
              <a:t>56% of apps deploy every 0-4 weeks</a:t>
            </a:r>
          </a:p>
          <a:p>
            <a:pPr>
              <a:spcBef>
                <a:spcPts val="2400"/>
              </a:spcBef>
            </a:pPr>
            <a:r>
              <a:rPr lang="en-US" sz="2400" dirty="0" smtClean="0">
                <a:latin typeface="Arial" pitchFamily="34" charset="0"/>
                <a:cs typeface="Arial" pitchFamily="34" charset="0"/>
              </a:rPr>
              <a:t>Lead Time </a:t>
            </a:r>
            <a:r>
              <a:rPr lang="en-US" dirty="0" smtClean="0">
                <a:solidFill>
                  <a:schemeClr val="accent1"/>
                </a:solidFill>
                <a:latin typeface="Arial" pitchFamily="34" charset="0"/>
                <a:cs typeface="Arial" pitchFamily="34" charset="0"/>
                <a:sym typeface="Wingdings 3"/>
              </a:rPr>
              <a:t></a:t>
            </a:r>
          </a:p>
          <a:p>
            <a:pPr>
              <a:spcBef>
                <a:spcPts val="2400"/>
              </a:spcBef>
            </a:pPr>
            <a:r>
              <a:rPr lang="en-US" dirty="0" smtClean="0">
                <a:latin typeface="Arial" pitchFamily="34" charset="0"/>
                <a:cs typeface="Arial" pitchFamily="34" charset="0"/>
              </a:rPr>
              <a:t>Quality </a:t>
            </a:r>
            <a:r>
              <a:rPr lang="en-US" dirty="0" smtClean="0">
                <a:solidFill>
                  <a:schemeClr val="accent1"/>
                </a:solidFill>
                <a:latin typeface="Arial" pitchFamily="34" charset="0"/>
                <a:cs typeface="Arial" pitchFamily="34" charset="0"/>
                <a:sym typeface="Wingdings 3"/>
              </a:rPr>
              <a:t></a:t>
            </a:r>
            <a:endParaRPr lang="en-GB" dirty="0" smtClean="0">
              <a:latin typeface="Arial" pitchFamily="34" charset="0"/>
              <a:cs typeface="Arial" pitchFamily="34" charset="0"/>
            </a:endParaRPr>
          </a:p>
        </p:txBody>
      </p:sp>
      <p:sp>
        <p:nvSpPr>
          <p:cNvPr id="16" name="TextBox 15"/>
          <p:cNvSpPr txBox="1"/>
          <p:nvPr/>
        </p:nvSpPr>
        <p:spPr>
          <a:xfrm>
            <a:off x="1500188" y="292895"/>
            <a:ext cx="6136481" cy="4279105"/>
          </a:xfrm>
          <a:prstGeom prst="rect">
            <a:avLst/>
          </a:prstGeom>
          <a:solidFill>
            <a:srgbClr val="FFFFFF"/>
          </a:solidFill>
          <a:ln>
            <a:solidFill>
              <a:srgbClr val="000000"/>
            </a:solidFill>
          </a:ln>
          <a:effectLst>
            <a:outerShdw blurRad="63500" sx="102000" sy="102000" algn="ctr" rotWithShape="0">
              <a:prstClr val="black">
                <a:alpha val="40000"/>
              </a:prstClr>
            </a:outerShdw>
          </a:effectLst>
        </p:spPr>
        <p:txBody>
          <a:bodyPr wrap="square" lIns="0" tIns="144000" rIns="0" bIns="0" rtlCol="0">
            <a:noAutofit/>
          </a:bodyPr>
          <a:lstStyle/>
          <a:p>
            <a:pPr algn="ctr"/>
            <a:r>
              <a:rPr lang="en-GB" sz="1600" b="1" normalizeH="1" dirty="0" smtClean="0">
                <a:latin typeface="Arial" pitchFamily="34" charset="0"/>
                <a:cs typeface="Arial" pitchFamily="34" charset="0"/>
                <a:sym typeface="Wingdings"/>
              </a:rPr>
              <a:t></a:t>
            </a:r>
            <a:r>
              <a:rPr lang="en-GB" sz="2000" b="1" dirty="0" smtClean="0">
                <a:solidFill>
                  <a:schemeClr val="tx1"/>
                </a:solidFill>
                <a:latin typeface="Arial" pitchFamily="34" charset="0"/>
                <a:cs typeface="Arial" pitchFamily="34" charset="0"/>
              </a:rPr>
              <a:t>Release Cadence = </a:t>
            </a:r>
            <a:r>
              <a:rPr lang="en-GB" sz="1600" b="1" normalizeH="1" dirty="0" smtClean="0">
                <a:solidFill>
                  <a:schemeClr val="tx1"/>
                </a:solidFill>
                <a:latin typeface="Arial" pitchFamily="34" charset="0"/>
                <a:cs typeface="Arial" pitchFamily="34" charset="0"/>
                <a:sym typeface="Wingdings"/>
              </a:rPr>
              <a:t></a:t>
            </a:r>
            <a:r>
              <a:rPr lang="en-GB" sz="2000" b="1" dirty="0" smtClean="0">
                <a:solidFill>
                  <a:schemeClr val="tx1"/>
                </a:solidFill>
                <a:latin typeface="Arial" pitchFamily="34" charset="0"/>
                <a:cs typeface="Arial" pitchFamily="34" charset="0"/>
              </a:rPr>
              <a:t>Incidents</a:t>
            </a:r>
            <a:endParaRPr lang="en-US" sz="2000" dirty="0" err="1" smtClean="0">
              <a:solidFill>
                <a:schemeClr val="tx1"/>
              </a:solidFill>
              <a:latin typeface="Arial" pitchFamily="34" charset="0"/>
              <a:cs typeface="Arial" pitchFamily="34" charset="0"/>
            </a:endParaRPr>
          </a:p>
        </p:txBody>
      </p:sp>
      <p:pic>
        <p:nvPicPr>
          <p:cNvPr id="12" name="Picture 11" descr="Releases and Incidents correlation 2016_04_22 v3.png"/>
          <p:cNvPicPr>
            <a:picLocks noChangeAspect="1"/>
          </p:cNvPicPr>
          <p:nvPr/>
        </p:nvPicPr>
        <p:blipFill>
          <a:blip r:embed="rId4" cstate="print"/>
          <a:stretch>
            <a:fillRect/>
          </a:stretch>
        </p:blipFill>
        <p:spPr>
          <a:xfrm>
            <a:off x="1572178" y="781311"/>
            <a:ext cx="6009692" cy="3562088"/>
          </a:xfrm>
          <a:prstGeom prst="rect">
            <a:avLst/>
          </a:prstGeom>
        </p:spPr>
      </p:pic>
      <p:sp>
        <p:nvSpPr>
          <p:cNvPr id="8" name="TextBox 7"/>
          <p:cNvSpPr txBox="1"/>
          <p:nvPr/>
        </p:nvSpPr>
        <p:spPr>
          <a:xfrm>
            <a:off x="2414591" y="3686162"/>
            <a:ext cx="4329112" cy="307777"/>
          </a:xfrm>
          <a:prstGeom prst="rect">
            <a:avLst/>
          </a:prstGeom>
          <a:solidFill>
            <a:srgbClr val="FFFFFF"/>
          </a:solidFill>
        </p:spPr>
        <p:txBody>
          <a:bodyPr wrap="square" lIns="0" tIns="0" rIns="0" bIns="0" rtlCol="0">
            <a:noAutofit/>
          </a:bodyPr>
          <a:lstStyle/>
          <a:p>
            <a:r>
              <a:rPr lang="en-GB" sz="1600" dirty="0" smtClean="0">
                <a:solidFill>
                  <a:schemeClr val="tx1"/>
                </a:solidFill>
                <a:latin typeface="Arial" pitchFamily="34" charset="0"/>
                <a:cs typeface="Arial" pitchFamily="34" charset="0"/>
              </a:rPr>
              <a:t>       Business Area 1   .....     Business Area N</a:t>
            </a:r>
            <a:endParaRPr lang="en-US" sz="1600" dirty="0" err="1" smtClean="0">
              <a:solidFill>
                <a:schemeClr val="tx1"/>
              </a:solidFill>
              <a:latin typeface="Arial" pitchFamily="34" charset="0"/>
              <a:cs typeface="Arial" pitchFamily="34" charset="0"/>
            </a:endParaRPr>
          </a:p>
        </p:txBody>
      </p:sp>
      <p:cxnSp>
        <p:nvCxnSpPr>
          <p:cNvPr id="14" name="Straight Connector 13"/>
          <p:cNvCxnSpPr/>
          <p:nvPr/>
        </p:nvCxnSpPr>
        <p:spPr bwMode="auto">
          <a:xfrm>
            <a:off x="2550319" y="3593307"/>
            <a:ext cx="4157663" cy="0"/>
          </a:xfrm>
          <a:prstGeom prst="line">
            <a:avLst/>
          </a:prstGeom>
          <a:noFill/>
          <a:ln w="12700" cap="flat" cmpd="sng" algn="ctr">
            <a:solidFill>
              <a:schemeClr val="tx1"/>
            </a:solidFill>
            <a:prstDash val="solid"/>
            <a:round/>
            <a:headEnd type="none" w="med" len="med"/>
            <a:tailEnd type="none" w="med" len="med"/>
          </a:ln>
          <a:effectLst/>
        </p:spPr>
      </p:cxnSp>
      <p:sp>
        <p:nvSpPr>
          <p:cNvPr id="15" name="TextBox 14"/>
          <p:cNvSpPr txBox="1"/>
          <p:nvPr/>
        </p:nvSpPr>
        <p:spPr>
          <a:xfrm>
            <a:off x="1845472" y="1021554"/>
            <a:ext cx="319084" cy="2667583"/>
          </a:xfrm>
          <a:prstGeom prst="rect">
            <a:avLst/>
          </a:prstGeom>
          <a:solidFill>
            <a:srgbClr val="FFFFFF"/>
          </a:solidFill>
        </p:spPr>
        <p:txBody>
          <a:bodyPr vert="vert270" wrap="square" lIns="0" tIns="0" rIns="0" bIns="0" rtlCol="0">
            <a:noAutofit/>
          </a:bodyPr>
          <a:lstStyle/>
          <a:p>
            <a:pPr algn="ctr"/>
            <a:r>
              <a:rPr lang="en-GB" sz="1600" dirty="0" smtClean="0">
                <a:solidFill>
                  <a:schemeClr val="tx1"/>
                </a:solidFill>
                <a:latin typeface="Arial" pitchFamily="34" charset="0"/>
                <a:cs typeface="Arial" pitchFamily="34" charset="0"/>
              </a:rPr>
              <a:t>% apps deploying 0-4 weeks</a:t>
            </a:r>
            <a:endParaRPr lang="en-US" sz="1600" dirty="0" err="1" smtClean="0">
              <a:solidFill>
                <a:schemeClr val="tx1"/>
              </a:solidFill>
              <a:latin typeface="Arial" pitchFamily="34" charset="0"/>
              <a:cs typeface="Arial" pitchFamily="34" charset="0"/>
            </a:endParaRPr>
          </a:p>
        </p:txBody>
      </p:sp>
      <p:sp>
        <p:nvSpPr>
          <p:cNvPr id="17" name="TextBox 16"/>
          <p:cNvSpPr txBox="1"/>
          <p:nvPr/>
        </p:nvSpPr>
        <p:spPr>
          <a:xfrm>
            <a:off x="6855610" y="1016788"/>
            <a:ext cx="319084" cy="2667583"/>
          </a:xfrm>
          <a:prstGeom prst="rect">
            <a:avLst/>
          </a:prstGeom>
          <a:solidFill>
            <a:srgbClr val="FFFFFF"/>
          </a:solidFill>
        </p:spPr>
        <p:txBody>
          <a:bodyPr vert="vert" wrap="square" lIns="0" tIns="0" rIns="0" bIns="0" rtlCol="0">
            <a:noAutofit/>
          </a:bodyPr>
          <a:lstStyle/>
          <a:p>
            <a:pPr algn="ctr"/>
            <a:r>
              <a:rPr lang="en-GB" sz="1600" dirty="0" smtClean="0">
                <a:solidFill>
                  <a:schemeClr val="tx1"/>
                </a:solidFill>
                <a:latin typeface="Arial" pitchFamily="34" charset="0"/>
                <a:cs typeface="Arial" pitchFamily="34" charset="0"/>
              </a:rPr>
              <a:t>Incidents per app (average)</a:t>
            </a:r>
            <a:endParaRPr lang="en-US" sz="1600" dirty="0" err="1" smtClean="0">
              <a:solidFill>
                <a:schemeClr val="tx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descr="Y:\Ldn\Mkts\IBDivision\IBD Production\D T P\Smart, Jonathan\CS1609563 GTT Development Services_J Smart_19 04 16\Graphics\After 15 months.png"/>
          <p:cNvPicPr>
            <a:picLocks noChangeAspect="1" noChangeArrowheads="1"/>
          </p:cNvPicPr>
          <p:nvPr/>
        </p:nvPicPr>
        <p:blipFill>
          <a:blip r:embed="rId3" cstate="print"/>
          <a:srcRect/>
          <a:stretch>
            <a:fillRect/>
          </a:stretch>
        </p:blipFill>
        <p:spPr bwMode="auto">
          <a:xfrm>
            <a:off x="3726614" y="962025"/>
            <a:ext cx="5028449" cy="3538538"/>
          </a:xfrm>
          <a:prstGeom prst="rect">
            <a:avLst/>
          </a:prstGeom>
          <a:noFill/>
        </p:spPr>
      </p:pic>
      <p:sp>
        <p:nvSpPr>
          <p:cNvPr id="2" name="Title 1"/>
          <p:cNvSpPr>
            <a:spLocks noGrp="1"/>
          </p:cNvSpPr>
          <p:nvPr>
            <p:ph type="title"/>
          </p:nvPr>
        </p:nvSpPr>
        <p:spPr/>
        <p:txBody>
          <a:bodyPr/>
          <a:lstStyle/>
          <a:p>
            <a:r>
              <a:rPr lang="en-US" dirty="0" smtClean="0">
                <a:solidFill>
                  <a:srgbClr val="00AEEF"/>
                </a:solidFill>
              </a:rPr>
              <a:t>How</a:t>
            </a:r>
            <a:r>
              <a:rPr lang="en-US" dirty="0" smtClean="0"/>
              <a:t> are we doing after 16 months?</a:t>
            </a:r>
            <a:endParaRPr lang="en-GB" dirty="0"/>
          </a:p>
        </p:txBody>
      </p:sp>
      <p:sp>
        <p:nvSpPr>
          <p:cNvPr id="4" name="Main TextBox"/>
          <p:cNvSpPr txBox="1"/>
          <p:nvPr/>
        </p:nvSpPr>
        <p:spPr>
          <a:xfrm>
            <a:off x="396874" y="1141413"/>
            <a:ext cx="8335963" cy="2400657"/>
          </a:xfrm>
          <a:prstGeom prst="rect">
            <a:avLst/>
          </a:prstGeom>
          <a:noFill/>
        </p:spPr>
        <p:txBody>
          <a:bodyPr wrap="square" lIns="0" tIns="0" rIns="0" bIns="0" rtlCol="0">
            <a:spAutoFit/>
          </a:bodyPr>
          <a:lstStyle/>
          <a:p>
            <a:pPr>
              <a:spcBef>
                <a:spcPts val="2400"/>
              </a:spcBef>
            </a:pPr>
            <a:r>
              <a:rPr lang="en-US" sz="2400" dirty="0" smtClean="0">
                <a:latin typeface="Arial" pitchFamily="34" charset="0"/>
                <a:cs typeface="Arial" pitchFamily="34" charset="0"/>
              </a:rPr>
              <a:t>56% of apps deploy every 0-4 weeks</a:t>
            </a:r>
          </a:p>
          <a:p>
            <a:pPr>
              <a:spcBef>
                <a:spcPts val="2400"/>
              </a:spcBef>
            </a:pPr>
            <a:r>
              <a:rPr lang="en-US" sz="2400" dirty="0" smtClean="0">
                <a:latin typeface="Arial" pitchFamily="34" charset="0"/>
                <a:cs typeface="Arial" pitchFamily="34" charset="0"/>
              </a:rPr>
              <a:t>Lead Time </a:t>
            </a:r>
            <a:r>
              <a:rPr lang="en-US" dirty="0" smtClean="0">
                <a:solidFill>
                  <a:schemeClr val="accent1"/>
                </a:solidFill>
                <a:latin typeface="Arial" pitchFamily="34" charset="0"/>
                <a:cs typeface="Arial" pitchFamily="34" charset="0"/>
                <a:sym typeface="Wingdings 3"/>
              </a:rPr>
              <a:t></a:t>
            </a:r>
          </a:p>
          <a:p>
            <a:pPr>
              <a:spcBef>
                <a:spcPts val="2400"/>
              </a:spcBef>
            </a:pPr>
            <a:r>
              <a:rPr lang="en-US" dirty="0" smtClean="0">
                <a:latin typeface="Arial" pitchFamily="34" charset="0"/>
                <a:cs typeface="Arial" pitchFamily="34" charset="0"/>
              </a:rPr>
              <a:t>Quality </a:t>
            </a:r>
            <a:r>
              <a:rPr lang="en-US" dirty="0" smtClean="0">
                <a:solidFill>
                  <a:schemeClr val="accent1"/>
                </a:solidFill>
                <a:latin typeface="Arial" pitchFamily="34" charset="0"/>
                <a:cs typeface="Arial" pitchFamily="34" charset="0"/>
                <a:sym typeface="Wingdings 3"/>
              </a:rPr>
              <a:t></a:t>
            </a:r>
            <a:endParaRPr lang="en-US" dirty="0" smtClean="0">
              <a:latin typeface="Arial" pitchFamily="34" charset="0"/>
              <a:cs typeface="Arial" pitchFamily="34" charset="0"/>
            </a:endParaRPr>
          </a:p>
          <a:p>
            <a:pPr>
              <a:spcBef>
                <a:spcPts val="2400"/>
              </a:spcBef>
            </a:pPr>
            <a:r>
              <a:rPr lang="en-US" dirty="0" smtClean="0">
                <a:latin typeface="Arial" pitchFamily="34" charset="0"/>
                <a:cs typeface="Arial" pitchFamily="34" charset="0"/>
              </a:rPr>
              <a:t>Satisfaction </a:t>
            </a:r>
            <a:r>
              <a:rPr lang="en-US" dirty="0" smtClean="0">
                <a:solidFill>
                  <a:schemeClr val="accent1"/>
                </a:solidFill>
                <a:latin typeface="Arial" pitchFamily="34" charset="0"/>
                <a:cs typeface="Arial" pitchFamily="34" charset="0"/>
                <a:sym typeface="Wingdings 3"/>
              </a:rPr>
              <a:t></a:t>
            </a:r>
            <a:endParaRPr lang="en-GB"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52177" y="1790700"/>
            <a:ext cx="8028000" cy="461665"/>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000" b="0" i="0" u="none" strike="noStrike" kern="0" cap="none" spc="0" normalizeH="0" baseline="0" noProof="0" dirty="0" smtClean="0">
                <a:ln>
                  <a:noFill/>
                </a:ln>
                <a:solidFill>
                  <a:srgbClr val="000000"/>
                </a:solidFill>
                <a:effectLst/>
                <a:uLnTx/>
                <a:uFillTx/>
                <a:latin typeface="Arial" pitchFamily="34" charset="0"/>
                <a:ea typeface="+mj-ea"/>
                <a:cs typeface="Arial" pitchFamily="34" charset="0"/>
              </a:rPr>
              <a:t>Context</a:t>
            </a:r>
            <a:endParaRPr kumimoji="0" lang="en-US" sz="3000" b="0" i="0" u="none" strike="noStrike" kern="0" cap="none" spc="0" normalizeH="0" baseline="0" noProof="0" dirty="0">
              <a:ln>
                <a:noFill/>
              </a:ln>
              <a:solidFill>
                <a:srgbClr val="000000"/>
              </a:solidFill>
              <a:effectLst/>
              <a:uLnTx/>
              <a:uFillTx/>
              <a:latin typeface="Arial" pitchFamily="34" charset="0"/>
              <a:ea typeface="+mj-ea"/>
              <a:cs typeface="Arial"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descr="Y:\Ldn\Mkts\IBDivision\IBD Production\D T P\Smart, Jonathan\CS1609563 GTT Development Services_J Smart_19 04 16\Graphics\After 15 months.png"/>
          <p:cNvPicPr>
            <a:picLocks noChangeAspect="1" noChangeArrowheads="1"/>
          </p:cNvPicPr>
          <p:nvPr/>
        </p:nvPicPr>
        <p:blipFill>
          <a:blip r:embed="rId3" cstate="print"/>
          <a:srcRect/>
          <a:stretch>
            <a:fillRect/>
          </a:stretch>
        </p:blipFill>
        <p:spPr bwMode="auto">
          <a:xfrm>
            <a:off x="3726614" y="962025"/>
            <a:ext cx="5028449" cy="3538538"/>
          </a:xfrm>
          <a:prstGeom prst="rect">
            <a:avLst/>
          </a:prstGeom>
          <a:noFill/>
        </p:spPr>
      </p:pic>
      <p:sp>
        <p:nvSpPr>
          <p:cNvPr id="2" name="Title 1"/>
          <p:cNvSpPr>
            <a:spLocks noGrp="1"/>
          </p:cNvSpPr>
          <p:nvPr>
            <p:ph type="title"/>
          </p:nvPr>
        </p:nvSpPr>
        <p:spPr/>
        <p:txBody>
          <a:bodyPr/>
          <a:lstStyle/>
          <a:p>
            <a:r>
              <a:rPr lang="en-US" dirty="0" smtClean="0">
                <a:solidFill>
                  <a:srgbClr val="00AEEF"/>
                </a:solidFill>
              </a:rPr>
              <a:t>How</a:t>
            </a:r>
            <a:r>
              <a:rPr lang="en-US" dirty="0" smtClean="0"/>
              <a:t> are we doing after 15 months?</a:t>
            </a:r>
            <a:endParaRPr lang="en-GB" dirty="0"/>
          </a:p>
        </p:txBody>
      </p:sp>
      <p:sp>
        <p:nvSpPr>
          <p:cNvPr id="4" name="Main TextBox"/>
          <p:cNvSpPr txBox="1"/>
          <p:nvPr/>
        </p:nvSpPr>
        <p:spPr>
          <a:xfrm>
            <a:off x="396874" y="1141413"/>
            <a:ext cx="8335963" cy="2400657"/>
          </a:xfrm>
          <a:prstGeom prst="rect">
            <a:avLst/>
          </a:prstGeom>
          <a:noFill/>
        </p:spPr>
        <p:txBody>
          <a:bodyPr wrap="square" lIns="0" tIns="0" rIns="0" bIns="0" rtlCol="0">
            <a:spAutoFit/>
          </a:bodyPr>
          <a:lstStyle/>
          <a:p>
            <a:pPr>
              <a:spcBef>
                <a:spcPts val="2400"/>
              </a:spcBef>
            </a:pPr>
            <a:r>
              <a:rPr lang="en-US" sz="2400" dirty="0" smtClean="0">
                <a:latin typeface="Arial" pitchFamily="34" charset="0"/>
                <a:cs typeface="Arial" pitchFamily="34" charset="0"/>
              </a:rPr>
              <a:t>56% of apps deploy every 0-4 weeks</a:t>
            </a:r>
          </a:p>
          <a:p>
            <a:pPr>
              <a:spcBef>
                <a:spcPts val="2400"/>
              </a:spcBef>
            </a:pPr>
            <a:r>
              <a:rPr lang="en-US" sz="2400" dirty="0" smtClean="0">
                <a:latin typeface="Arial" pitchFamily="34" charset="0"/>
                <a:cs typeface="Arial" pitchFamily="34" charset="0"/>
              </a:rPr>
              <a:t>Lead Time </a:t>
            </a:r>
            <a:r>
              <a:rPr lang="en-US" dirty="0" smtClean="0">
                <a:solidFill>
                  <a:schemeClr val="accent1"/>
                </a:solidFill>
                <a:latin typeface="Arial" pitchFamily="34" charset="0"/>
                <a:cs typeface="Arial" pitchFamily="34" charset="0"/>
                <a:sym typeface="Wingdings 3"/>
              </a:rPr>
              <a:t></a:t>
            </a:r>
          </a:p>
          <a:p>
            <a:pPr>
              <a:spcBef>
                <a:spcPts val="2400"/>
              </a:spcBef>
            </a:pPr>
            <a:r>
              <a:rPr lang="en-US" dirty="0" smtClean="0">
                <a:latin typeface="Arial" pitchFamily="34" charset="0"/>
                <a:cs typeface="Arial" pitchFamily="34" charset="0"/>
              </a:rPr>
              <a:t>Quality </a:t>
            </a:r>
            <a:r>
              <a:rPr lang="en-US" dirty="0" smtClean="0">
                <a:solidFill>
                  <a:schemeClr val="accent1"/>
                </a:solidFill>
                <a:latin typeface="Arial" pitchFamily="34" charset="0"/>
                <a:cs typeface="Arial" pitchFamily="34" charset="0"/>
                <a:sym typeface="Wingdings 3"/>
              </a:rPr>
              <a:t></a:t>
            </a:r>
            <a:endParaRPr lang="en-US" dirty="0" smtClean="0">
              <a:latin typeface="Arial" pitchFamily="34" charset="0"/>
              <a:cs typeface="Arial" pitchFamily="34" charset="0"/>
            </a:endParaRPr>
          </a:p>
          <a:p>
            <a:pPr>
              <a:spcBef>
                <a:spcPts val="2400"/>
              </a:spcBef>
            </a:pPr>
            <a:r>
              <a:rPr lang="en-US" dirty="0" smtClean="0">
                <a:latin typeface="Arial" pitchFamily="34" charset="0"/>
                <a:cs typeface="Arial" pitchFamily="34" charset="0"/>
              </a:rPr>
              <a:t>Satisfaction </a:t>
            </a:r>
            <a:r>
              <a:rPr lang="en-US" dirty="0" smtClean="0">
                <a:solidFill>
                  <a:schemeClr val="accent1"/>
                </a:solidFill>
                <a:latin typeface="Arial" pitchFamily="34" charset="0"/>
                <a:cs typeface="Arial" pitchFamily="34" charset="0"/>
                <a:sym typeface="Wingdings 3"/>
              </a:rPr>
              <a:t></a:t>
            </a:r>
            <a:endParaRPr lang="en-GB" dirty="0" smtClean="0">
              <a:latin typeface="Arial" pitchFamily="34" charset="0"/>
              <a:cs typeface="Arial" pitchFamily="34" charset="0"/>
            </a:endParaRPr>
          </a:p>
        </p:txBody>
      </p:sp>
      <p:sp>
        <p:nvSpPr>
          <p:cNvPr id="6" name="TextBox 5"/>
          <p:cNvSpPr txBox="1"/>
          <p:nvPr/>
        </p:nvSpPr>
        <p:spPr>
          <a:xfrm>
            <a:off x="1500188" y="292895"/>
            <a:ext cx="6136481" cy="4279105"/>
          </a:xfrm>
          <a:prstGeom prst="rect">
            <a:avLst/>
          </a:prstGeom>
          <a:solidFill>
            <a:srgbClr val="FFFFFF"/>
          </a:solidFill>
          <a:ln>
            <a:solidFill>
              <a:srgbClr val="000000"/>
            </a:solidFill>
          </a:ln>
          <a:effectLst>
            <a:outerShdw blurRad="63500" sx="102000" sy="102000" algn="ctr" rotWithShape="0">
              <a:prstClr val="black">
                <a:alpha val="40000"/>
              </a:prstClr>
            </a:outerShdw>
          </a:effectLst>
        </p:spPr>
        <p:txBody>
          <a:bodyPr wrap="square" lIns="0" tIns="144000" rIns="0" bIns="0" rtlCol="0">
            <a:noAutofit/>
          </a:bodyPr>
          <a:lstStyle/>
          <a:p>
            <a:pPr algn="ctr"/>
            <a:r>
              <a:rPr lang="en-GB" sz="2000" b="1" dirty="0" smtClean="0">
                <a:latin typeface="Arial" pitchFamily="34" charset="0"/>
                <a:cs typeface="Arial" pitchFamily="34" charset="0"/>
                <a:sym typeface="Wingdings"/>
              </a:rPr>
              <a:t>NPS score +21</a:t>
            </a:r>
          </a:p>
          <a:p>
            <a:pPr algn="ctr"/>
            <a:r>
              <a:rPr lang="en-GB" sz="2000" b="1" dirty="0" smtClean="0">
                <a:solidFill>
                  <a:schemeClr val="tx1"/>
                </a:solidFill>
                <a:latin typeface="Arial" pitchFamily="34" charset="0"/>
                <a:cs typeface="Arial" pitchFamily="34" charset="0"/>
                <a:sym typeface="Wingdings"/>
              </a:rPr>
              <a:t>7-10 = 79%</a:t>
            </a:r>
            <a:endParaRPr lang="en-US" sz="2000" dirty="0" err="1" smtClean="0">
              <a:solidFill>
                <a:schemeClr val="tx1"/>
              </a:solidFill>
              <a:latin typeface="Arial" pitchFamily="34" charset="0"/>
              <a:cs typeface="Arial" pitchFamily="34" charset="0"/>
            </a:endParaRPr>
          </a:p>
        </p:txBody>
      </p:sp>
      <p:sp>
        <p:nvSpPr>
          <p:cNvPr id="8" name="TextBox 7"/>
          <p:cNvSpPr txBox="1"/>
          <p:nvPr/>
        </p:nvSpPr>
        <p:spPr>
          <a:xfrm>
            <a:off x="1718072" y="3943346"/>
            <a:ext cx="5707856" cy="307777"/>
          </a:xfrm>
          <a:prstGeom prst="rect">
            <a:avLst/>
          </a:prstGeom>
          <a:solidFill>
            <a:srgbClr val="FFFFFF"/>
          </a:solidFill>
        </p:spPr>
        <p:txBody>
          <a:bodyPr wrap="square" lIns="0" tIns="0" rIns="0" bIns="0" rtlCol="0">
            <a:noAutofit/>
          </a:bodyPr>
          <a:lstStyle/>
          <a:p>
            <a:pPr algn="ctr"/>
            <a:r>
              <a:rPr lang="en-GB" sz="1200" dirty="0" smtClean="0">
                <a:solidFill>
                  <a:schemeClr val="tx1"/>
                </a:solidFill>
                <a:latin typeface="Arial" pitchFamily="34" charset="0"/>
                <a:cs typeface="Arial" pitchFamily="34" charset="0"/>
              </a:rPr>
              <a:t>How much would you recommend an agile way of working to a colleague? </a:t>
            </a:r>
          </a:p>
          <a:p>
            <a:pPr algn="ctr"/>
            <a:r>
              <a:rPr lang="en-GB" sz="800" dirty="0" smtClean="0">
                <a:solidFill>
                  <a:schemeClr val="tx1"/>
                </a:solidFill>
                <a:latin typeface="Arial" pitchFamily="34" charset="0"/>
                <a:cs typeface="Arial" pitchFamily="34" charset="0"/>
              </a:rPr>
              <a:t>(864 respondents)</a:t>
            </a:r>
            <a:r>
              <a:rPr lang="en-GB" sz="1600" dirty="0" smtClean="0">
                <a:solidFill>
                  <a:schemeClr val="tx1"/>
                </a:solidFill>
                <a:latin typeface="Arial" pitchFamily="34" charset="0"/>
                <a:cs typeface="Arial" pitchFamily="34" charset="0"/>
              </a:rPr>
              <a:t> </a:t>
            </a:r>
            <a:endParaRPr lang="en-US" sz="1600" dirty="0" err="1" smtClean="0">
              <a:solidFill>
                <a:schemeClr val="tx1"/>
              </a:solidFill>
              <a:latin typeface="Arial" pitchFamily="34" charset="0"/>
              <a:cs typeface="Arial" pitchFamily="34" charset="0"/>
            </a:endParaRPr>
          </a:p>
        </p:txBody>
      </p:sp>
      <p:graphicFrame>
        <p:nvGraphicFramePr>
          <p:cNvPr id="9" name="Chart 8"/>
          <p:cNvGraphicFramePr/>
          <p:nvPr/>
        </p:nvGraphicFramePr>
        <p:xfrm>
          <a:off x="2287732" y="1202531"/>
          <a:ext cx="4568536" cy="2743200"/>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descr="Y:\Ldn\Mkts\IBDivision\IBD Production\D T P\Smart, Jonathan\CS1609563 GTT Development Services_J Smart_19 04 16\Graphics\After 15 months.png"/>
          <p:cNvPicPr>
            <a:picLocks noChangeAspect="1" noChangeArrowheads="1"/>
          </p:cNvPicPr>
          <p:nvPr/>
        </p:nvPicPr>
        <p:blipFill>
          <a:blip r:embed="rId3" cstate="print"/>
          <a:srcRect/>
          <a:stretch>
            <a:fillRect/>
          </a:stretch>
        </p:blipFill>
        <p:spPr bwMode="auto">
          <a:xfrm>
            <a:off x="3726614" y="962025"/>
            <a:ext cx="5028449" cy="3538538"/>
          </a:xfrm>
          <a:prstGeom prst="rect">
            <a:avLst/>
          </a:prstGeom>
          <a:noFill/>
        </p:spPr>
      </p:pic>
      <p:sp>
        <p:nvSpPr>
          <p:cNvPr id="2" name="Title 1"/>
          <p:cNvSpPr>
            <a:spLocks noGrp="1"/>
          </p:cNvSpPr>
          <p:nvPr>
            <p:ph type="title"/>
          </p:nvPr>
        </p:nvSpPr>
        <p:spPr/>
        <p:txBody>
          <a:bodyPr/>
          <a:lstStyle/>
          <a:p>
            <a:r>
              <a:rPr lang="en-US" dirty="0" smtClean="0"/>
              <a:t>How are we doing after 16 months?</a:t>
            </a:r>
            <a:endParaRPr lang="en-US" dirty="0"/>
          </a:p>
        </p:txBody>
      </p:sp>
      <p:sp>
        <p:nvSpPr>
          <p:cNvPr id="4" name="TextBox 3"/>
          <p:cNvSpPr txBox="1"/>
          <p:nvPr/>
        </p:nvSpPr>
        <p:spPr>
          <a:xfrm>
            <a:off x="396874" y="998626"/>
            <a:ext cx="8335963" cy="3077766"/>
          </a:xfrm>
          <a:prstGeom prst="rect">
            <a:avLst/>
          </a:prstGeom>
          <a:noFill/>
        </p:spPr>
        <p:txBody>
          <a:bodyPr wrap="square" lIns="0" tIns="0" rIns="0" bIns="0" rtlCol="0">
            <a:spAutoFit/>
          </a:bodyPr>
          <a:lstStyle/>
          <a:p>
            <a:pPr>
              <a:spcBef>
                <a:spcPts val="2400"/>
              </a:spcBef>
            </a:pPr>
            <a:r>
              <a:rPr lang="en-US" sz="2400" dirty="0" smtClean="0">
                <a:latin typeface="Arial" pitchFamily="34" charset="0"/>
                <a:cs typeface="Arial" pitchFamily="34" charset="0"/>
              </a:rPr>
              <a:t>Example</a:t>
            </a:r>
            <a:r>
              <a:rPr lang="en-US" dirty="0" smtClean="0">
                <a:latin typeface="Arial" pitchFamily="34" charset="0"/>
                <a:cs typeface="Arial" pitchFamily="34" charset="0"/>
              </a:rPr>
              <a:t>: Derivatives system</a:t>
            </a:r>
          </a:p>
          <a:p>
            <a:pPr lvl="1">
              <a:spcBef>
                <a:spcPts val="2400"/>
              </a:spcBef>
            </a:pPr>
            <a:r>
              <a:rPr lang="en-US" dirty="0" smtClean="0">
                <a:latin typeface="Arial" pitchFamily="34" charset="0"/>
                <a:cs typeface="Arial" pitchFamily="34" charset="0"/>
              </a:rPr>
              <a:t>Testing duration </a:t>
            </a:r>
            <a:r>
              <a:rPr lang="en-US" dirty="0" smtClean="0">
                <a:solidFill>
                  <a:schemeClr val="accent1"/>
                </a:solidFill>
                <a:latin typeface="Arial" pitchFamily="34" charset="0"/>
                <a:cs typeface="Arial" pitchFamily="34" charset="0"/>
                <a:sym typeface="Wingdings 3"/>
              </a:rPr>
              <a:t></a:t>
            </a:r>
            <a:r>
              <a:rPr lang="en-US" dirty="0" smtClean="0">
                <a:latin typeface="Arial" pitchFamily="34" charset="0"/>
                <a:cs typeface="Arial" pitchFamily="34" charset="0"/>
              </a:rPr>
              <a:t> (8 days to 20 mins, 192x faster)</a:t>
            </a:r>
          </a:p>
          <a:p>
            <a:pPr lvl="1">
              <a:spcBef>
                <a:spcPts val="2400"/>
              </a:spcBef>
            </a:pPr>
            <a:r>
              <a:rPr lang="en-GB" dirty="0" smtClean="0">
                <a:latin typeface="Arial" pitchFamily="34" charset="0"/>
                <a:cs typeface="Arial" pitchFamily="34" charset="0"/>
              </a:rPr>
              <a:t>Release frequency </a:t>
            </a:r>
            <a:r>
              <a:rPr lang="en-US" dirty="0" smtClean="0">
                <a:solidFill>
                  <a:schemeClr val="accent1"/>
                </a:solidFill>
                <a:latin typeface="Arial" pitchFamily="34" charset="0"/>
                <a:cs typeface="Arial" pitchFamily="34" charset="0"/>
                <a:sym typeface="Wingdings 3"/>
              </a:rPr>
              <a:t></a:t>
            </a:r>
            <a:r>
              <a:rPr lang="en-GB" dirty="0" smtClean="0">
                <a:latin typeface="Arial" pitchFamily="34" charset="0"/>
                <a:cs typeface="Arial" pitchFamily="34" charset="0"/>
              </a:rPr>
              <a:t> (7 to 70 times per month)</a:t>
            </a:r>
          </a:p>
          <a:p>
            <a:pPr lvl="1">
              <a:spcBef>
                <a:spcPts val="2400"/>
              </a:spcBef>
            </a:pPr>
            <a:r>
              <a:rPr lang="en-GB" dirty="0" smtClean="0">
                <a:latin typeface="Arial" pitchFamily="34" charset="0"/>
                <a:cs typeface="Arial" pitchFamily="34" charset="0"/>
              </a:rPr>
              <a:t>Quality </a:t>
            </a:r>
            <a:r>
              <a:rPr lang="en-US" dirty="0" smtClean="0">
                <a:solidFill>
                  <a:schemeClr val="accent1"/>
                </a:solidFill>
                <a:latin typeface="Arial" pitchFamily="34" charset="0"/>
                <a:cs typeface="Arial" pitchFamily="34" charset="0"/>
                <a:sym typeface="Wingdings 3"/>
              </a:rPr>
              <a:t></a:t>
            </a:r>
            <a:r>
              <a:rPr lang="en-GB" dirty="0" smtClean="0">
                <a:latin typeface="Arial" pitchFamily="34" charset="0"/>
                <a:cs typeface="Arial" pitchFamily="34" charset="0"/>
              </a:rPr>
              <a:t> (zero recent production incidents)</a:t>
            </a:r>
          </a:p>
          <a:p>
            <a:pPr lvl="1">
              <a:spcBef>
                <a:spcPts val="2400"/>
              </a:spcBef>
            </a:pPr>
            <a:r>
              <a:rPr lang="en-GB" dirty="0" smtClean="0">
                <a:latin typeface="Arial" pitchFamily="34" charset="0"/>
                <a:cs typeface="Arial" pitchFamily="34" charset="0"/>
              </a:rPr>
              <a:t>First to clear $1 trillion in OTC Clearing notional</a:t>
            </a:r>
            <a:endParaRPr lang="en-US" dirty="0" smtClean="0">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Y:\Ldn\Mkts\IBDivision\IBD Production\D T P\Smart, Jonathan\CS1609563 GTT Development Services_J Smart_19 04 16\Graphics\After 15 months.png"/>
          <p:cNvPicPr>
            <a:picLocks noChangeAspect="1" noChangeArrowheads="1"/>
          </p:cNvPicPr>
          <p:nvPr/>
        </p:nvPicPr>
        <p:blipFill>
          <a:blip r:embed="rId3" cstate="print"/>
          <a:srcRect/>
          <a:stretch>
            <a:fillRect/>
          </a:stretch>
        </p:blipFill>
        <p:spPr bwMode="auto">
          <a:xfrm>
            <a:off x="3726614" y="962025"/>
            <a:ext cx="5028449" cy="3538538"/>
          </a:xfrm>
          <a:prstGeom prst="rect">
            <a:avLst/>
          </a:prstGeom>
          <a:noFill/>
        </p:spPr>
      </p:pic>
      <p:sp>
        <p:nvSpPr>
          <p:cNvPr id="2" name="Title 1"/>
          <p:cNvSpPr>
            <a:spLocks noGrp="1"/>
          </p:cNvSpPr>
          <p:nvPr>
            <p:ph type="title"/>
          </p:nvPr>
        </p:nvSpPr>
        <p:spPr>
          <a:xfrm>
            <a:off x="397985" y="223726"/>
            <a:ext cx="8334853" cy="461665"/>
          </a:xfrm>
        </p:spPr>
        <p:txBody>
          <a:bodyPr/>
          <a:lstStyle/>
          <a:p>
            <a:r>
              <a:rPr lang="en-US" dirty="0" smtClean="0"/>
              <a:t>How are we doing after 16 months?</a:t>
            </a:r>
            <a:endParaRPr lang="en-GB" dirty="0"/>
          </a:p>
        </p:txBody>
      </p:sp>
      <p:sp>
        <p:nvSpPr>
          <p:cNvPr id="5" name="TextBox 4"/>
          <p:cNvSpPr txBox="1"/>
          <p:nvPr/>
        </p:nvSpPr>
        <p:spPr>
          <a:xfrm>
            <a:off x="397985" y="1141413"/>
            <a:ext cx="8334000" cy="3077766"/>
          </a:xfrm>
          <a:prstGeom prst="rect">
            <a:avLst/>
          </a:prstGeom>
          <a:noFill/>
        </p:spPr>
        <p:txBody>
          <a:bodyPr wrap="square" lIns="0" tIns="0" rIns="0" bIns="0" rtlCol="0">
            <a:spAutoFit/>
          </a:bodyPr>
          <a:lstStyle/>
          <a:p>
            <a:pPr>
              <a:spcBef>
                <a:spcPts val="2400"/>
              </a:spcBef>
            </a:pPr>
            <a:r>
              <a:rPr lang="en-US" sz="2400" dirty="0" smtClean="0">
                <a:latin typeface="Arial" pitchFamily="34" charset="0"/>
                <a:cs typeface="Arial" pitchFamily="34" charset="0"/>
              </a:rPr>
              <a:t>A great start</a:t>
            </a:r>
          </a:p>
          <a:p>
            <a:pPr>
              <a:spcBef>
                <a:spcPts val="2400"/>
              </a:spcBef>
            </a:pPr>
            <a:r>
              <a:rPr lang="en-US" sz="2400" dirty="0" smtClean="0">
                <a:latin typeface="Arial" pitchFamily="34" charset="0"/>
                <a:cs typeface="Arial" pitchFamily="34" charset="0"/>
              </a:rPr>
              <a:t>You don’t have to be a unicorn</a:t>
            </a:r>
          </a:p>
          <a:p>
            <a:pPr>
              <a:spcBef>
                <a:spcPts val="2400"/>
              </a:spcBef>
            </a:pPr>
            <a:r>
              <a:rPr lang="en-US" sz="2400" dirty="0" smtClean="0">
                <a:latin typeface="Arial" pitchFamily="34" charset="0"/>
                <a:cs typeface="Arial" pitchFamily="34" charset="0"/>
              </a:rPr>
              <a:t>Lasting culture change takes years</a:t>
            </a:r>
          </a:p>
          <a:p>
            <a:pPr>
              <a:spcBef>
                <a:spcPts val="2400"/>
              </a:spcBef>
            </a:pPr>
            <a:r>
              <a:rPr lang="en-GB" sz="2400" dirty="0" smtClean="0">
                <a:latin typeface="Arial" pitchFamily="34" charset="0"/>
                <a:cs typeface="Arial" pitchFamily="34" charset="0"/>
              </a:rPr>
              <a:t>We still have lots to do</a:t>
            </a:r>
            <a:endParaRPr lang="en-US" sz="2400" dirty="0" smtClean="0">
              <a:latin typeface="Arial" pitchFamily="34" charset="0"/>
              <a:cs typeface="Arial" pitchFamily="34" charset="0"/>
            </a:endParaRPr>
          </a:p>
          <a:p>
            <a:pPr>
              <a:spcBef>
                <a:spcPts val="2400"/>
              </a:spcBef>
            </a:pPr>
            <a:r>
              <a:rPr lang="en-US" sz="2400" dirty="0" smtClean="0">
                <a:latin typeface="Arial" pitchFamily="34" charset="0"/>
                <a:cs typeface="Arial" pitchFamily="34" charset="0"/>
              </a:rPr>
              <a:t>What are our lessons learnt so far?</a:t>
            </a:r>
            <a:r>
              <a:rPr lang="en-US" sz="2400" dirty="0" smtClean="0">
                <a:latin typeface="Arial" pitchFamily="34" charset="0"/>
                <a:cs typeface="Arial" pitchFamily="34" charset="0"/>
                <a:sym typeface="Wingdings"/>
              </a:rPr>
              <a:t> </a:t>
            </a:r>
            <a:endParaRPr lang="en-GB" sz="2400" dirty="0" smtClean="0">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5000" y="809729"/>
            <a:ext cx="8334000" cy="3431709"/>
          </a:xfrm>
          <a:prstGeom prst="rect">
            <a:avLst/>
          </a:prstGeom>
          <a:noFill/>
        </p:spPr>
        <p:txBody>
          <a:bodyPr wrap="square" lIns="0" tIns="0" rIns="0" bIns="0" rtlCol="0">
            <a:spAutoFit/>
          </a:bodyPr>
          <a:lstStyle/>
          <a:p>
            <a:pPr algn="ctr"/>
            <a:r>
              <a:rPr lang="en-GB" sz="19900" dirty="0" smtClean="0">
                <a:solidFill>
                  <a:srgbClr val="000000"/>
                </a:solidFill>
                <a:latin typeface="Arial" pitchFamily="34" charset="0"/>
                <a:cs typeface="Arial" pitchFamily="34" charset="0"/>
              </a:rPr>
              <a:t>Culture</a:t>
            </a:r>
            <a:endParaRPr lang="en-GB" sz="2000" dirty="0" smtClean="0">
              <a:solidFill>
                <a:srgbClr val="000000"/>
              </a:solidFill>
              <a:latin typeface="Arial" pitchFamily="34" charset="0"/>
              <a:cs typeface="Arial" pitchFamily="34" charset="0"/>
            </a:endParaRPr>
          </a:p>
          <a:p>
            <a:pPr algn="ctr">
              <a:spcBef>
                <a:spcPts val="0"/>
              </a:spcBef>
            </a:pPr>
            <a:r>
              <a:rPr lang="en-GB" dirty="0" smtClean="0">
                <a:latin typeface="Arial" pitchFamily="34" charset="0"/>
                <a:cs typeface="Arial" pitchFamily="34" charset="0"/>
              </a:rPr>
              <a:t>is huge</a:t>
            </a:r>
            <a:endParaRPr lang="en-US" sz="2000"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638" y="227013"/>
            <a:ext cx="8332787" cy="457200"/>
          </a:xfrm>
        </p:spPr>
        <p:txBody>
          <a:bodyPr/>
          <a:lstStyle/>
          <a:p>
            <a:r>
              <a:rPr lang="en-GB" dirty="0" smtClean="0"/>
              <a:t>Aiki...</a:t>
            </a:r>
            <a:endParaRPr lang="en-GB" dirty="0"/>
          </a:p>
        </p:txBody>
      </p:sp>
      <p:sp>
        <p:nvSpPr>
          <p:cNvPr id="3" name="TextBox 2"/>
          <p:cNvSpPr txBox="1"/>
          <p:nvPr/>
        </p:nvSpPr>
        <p:spPr>
          <a:xfrm>
            <a:off x="401638" y="1141413"/>
            <a:ext cx="8334000" cy="2323713"/>
          </a:xfrm>
          <a:prstGeom prst="rect">
            <a:avLst/>
          </a:prstGeom>
          <a:noFill/>
        </p:spPr>
        <p:txBody>
          <a:bodyPr wrap="square" rtlCol="0" anchor="ctr">
            <a:spAutoFit/>
          </a:bodyPr>
          <a:lstStyle/>
          <a:p>
            <a:pPr algn="ctr">
              <a:spcBef>
                <a:spcPts val="600"/>
              </a:spcBef>
            </a:pPr>
            <a:r>
              <a:rPr lang="en-GB" sz="2600" dirty="0" smtClean="0">
                <a:solidFill>
                  <a:srgbClr val="000000"/>
                </a:solidFill>
                <a:latin typeface="Arial" pitchFamily="34" charset="0"/>
                <a:cs typeface="Arial" pitchFamily="34" charset="0"/>
              </a:rPr>
              <a:t>...is </a:t>
            </a:r>
            <a:r>
              <a:rPr lang="en-GB" sz="2600" dirty="0">
                <a:solidFill>
                  <a:srgbClr val="000000"/>
                </a:solidFill>
                <a:latin typeface="Arial" pitchFamily="34" charset="0"/>
                <a:cs typeface="Arial" pitchFamily="34" charset="0"/>
              </a:rPr>
              <a:t>to pull when you are </a:t>
            </a:r>
            <a:r>
              <a:rPr lang="en-GB" sz="2600" dirty="0" smtClean="0">
                <a:solidFill>
                  <a:srgbClr val="000000"/>
                </a:solidFill>
                <a:latin typeface="Arial" pitchFamily="34" charset="0"/>
                <a:cs typeface="Arial" pitchFamily="34" charset="0"/>
              </a:rPr>
              <a:t>pushed</a:t>
            </a:r>
          </a:p>
          <a:p>
            <a:pPr algn="ctr">
              <a:spcBef>
                <a:spcPts val="600"/>
              </a:spcBef>
            </a:pPr>
            <a:r>
              <a:rPr lang="en-GB" sz="2600" dirty="0" smtClean="0">
                <a:solidFill>
                  <a:srgbClr val="000000"/>
                </a:solidFill>
                <a:latin typeface="Arial" pitchFamily="34" charset="0"/>
                <a:cs typeface="Arial" pitchFamily="34" charset="0"/>
              </a:rPr>
              <a:t>to </a:t>
            </a:r>
            <a:r>
              <a:rPr lang="en-GB" sz="2600" dirty="0">
                <a:solidFill>
                  <a:srgbClr val="000000"/>
                </a:solidFill>
                <a:latin typeface="Arial" pitchFamily="34" charset="0"/>
                <a:cs typeface="Arial" pitchFamily="34" charset="0"/>
              </a:rPr>
              <a:t>push when you are </a:t>
            </a:r>
            <a:r>
              <a:rPr lang="en-GB" sz="2600" dirty="0" smtClean="0">
                <a:solidFill>
                  <a:srgbClr val="000000"/>
                </a:solidFill>
                <a:latin typeface="Arial" pitchFamily="34" charset="0"/>
                <a:cs typeface="Arial" pitchFamily="34" charset="0"/>
              </a:rPr>
              <a:t>pulled</a:t>
            </a:r>
          </a:p>
          <a:p>
            <a:pPr algn="ctr">
              <a:spcBef>
                <a:spcPts val="600"/>
              </a:spcBef>
            </a:pPr>
            <a:r>
              <a:rPr lang="en-GB" sz="2600" dirty="0" smtClean="0">
                <a:solidFill>
                  <a:srgbClr val="000000"/>
                </a:solidFill>
                <a:latin typeface="Arial" pitchFamily="34" charset="0"/>
                <a:cs typeface="Arial" pitchFamily="34" charset="0"/>
              </a:rPr>
              <a:t>It </a:t>
            </a:r>
            <a:r>
              <a:rPr lang="en-GB" sz="2600" dirty="0">
                <a:solidFill>
                  <a:srgbClr val="000000"/>
                </a:solidFill>
                <a:latin typeface="Arial" pitchFamily="34" charset="0"/>
                <a:cs typeface="Arial" pitchFamily="34" charset="0"/>
              </a:rPr>
              <a:t>is the spirit of slowness and </a:t>
            </a:r>
            <a:r>
              <a:rPr lang="en-GB" sz="2600" dirty="0" smtClean="0">
                <a:solidFill>
                  <a:srgbClr val="000000"/>
                </a:solidFill>
                <a:latin typeface="Arial" pitchFamily="34" charset="0"/>
                <a:cs typeface="Arial" pitchFamily="34" charset="0"/>
              </a:rPr>
              <a:t>speed</a:t>
            </a:r>
          </a:p>
          <a:p>
            <a:pPr algn="ctr">
              <a:spcBef>
                <a:spcPts val="600"/>
              </a:spcBef>
            </a:pPr>
            <a:r>
              <a:rPr lang="en-GB" sz="2600" dirty="0" smtClean="0">
                <a:solidFill>
                  <a:srgbClr val="000000"/>
                </a:solidFill>
                <a:latin typeface="Arial" pitchFamily="34" charset="0"/>
                <a:cs typeface="Arial" pitchFamily="34" charset="0"/>
              </a:rPr>
              <a:t>of </a:t>
            </a:r>
            <a:r>
              <a:rPr lang="en-GB" sz="2600" dirty="0">
                <a:solidFill>
                  <a:srgbClr val="000000"/>
                </a:solidFill>
                <a:latin typeface="Arial" pitchFamily="34" charset="0"/>
                <a:cs typeface="Arial" pitchFamily="34" charset="0"/>
              </a:rPr>
              <a:t>harmonizing your movement </a:t>
            </a:r>
            <a:endParaRPr lang="en-GB" sz="2600" dirty="0" smtClean="0">
              <a:solidFill>
                <a:srgbClr val="000000"/>
              </a:solidFill>
              <a:latin typeface="Arial" pitchFamily="34" charset="0"/>
              <a:cs typeface="Arial" pitchFamily="34" charset="0"/>
            </a:endParaRPr>
          </a:p>
          <a:p>
            <a:pPr algn="ctr">
              <a:spcBef>
                <a:spcPts val="0"/>
              </a:spcBef>
            </a:pPr>
            <a:r>
              <a:rPr lang="en-GB" sz="2600" dirty="0" smtClean="0">
                <a:solidFill>
                  <a:srgbClr val="000000"/>
                </a:solidFill>
                <a:latin typeface="Arial" pitchFamily="34" charset="0"/>
                <a:cs typeface="Arial" pitchFamily="34" charset="0"/>
              </a:rPr>
              <a:t>with </a:t>
            </a:r>
            <a:r>
              <a:rPr lang="en-GB" sz="2600" dirty="0">
                <a:solidFill>
                  <a:srgbClr val="000000"/>
                </a:solidFill>
                <a:latin typeface="Arial" pitchFamily="34" charset="0"/>
                <a:cs typeface="Arial" pitchFamily="34" charset="0"/>
              </a:rPr>
              <a:t>your </a:t>
            </a:r>
            <a:r>
              <a:rPr lang="en-GB" sz="2600" dirty="0" smtClean="0">
                <a:solidFill>
                  <a:srgbClr val="000000"/>
                </a:solidFill>
                <a:latin typeface="Arial" pitchFamily="34" charset="0"/>
                <a:cs typeface="Arial" pitchFamily="34" charset="0"/>
              </a:rPr>
              <a:t>opponent</a:t>
            </a:r>
            <a:endParaRPr lang="en-GB" sz="2600" dirty="0">
              <a:solidFill>
                <a:srgbClr val="000000"/>
              </a:solidFill>
              <a:latin typeface="Arial" pitchFamily="34" charset="0"/>
              <a:cs typeface="Arial" pitchFamily="34" charset="0"/>
            </a:endParaRPr>
          </a:p>
        </p:txBody>
      </p:sp>
      <p:pic>
        <p:nvPicPr>
          <p:cNvPr id="4" name="Picture 3" descr="Aiki4.png"/>
          <p:cNvPicPr>
            <a:picLocks noChangeAspect="1"/>
          </p:cNvPicPr>
          <p:nvPr/>
        </p:nvPicPr>
        <p:blipFill>
          <a:blip r:embed="rId3" cstate="print"/>
          <a:stretch>
            <a:fillRect/>
          </a:stretch>
        </p:blipFill>
        <p:spPr>
          <a:xfrm>
            <a:off x="3840846" y="3534873"/>
            <a:ext cx="1459285" cy="763061"/>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a:off x="2560320" y="1057809"/>
            <a:ext cx="4023360" cy="612934"/>
          </a:xfrm>
          <a:prstGeom prst="roundRect">
            <a:avLst/>
          </a:prstGeom>
          <a:solidFill>
            <a:schemeClr val="accent1"/>
          </a:solidFill>
          <a:ln w="25400" cap="flat" cmpd="sng" algn="ctr">
            <a:solidFill>
              <a:srgbClr val="00AEEF"/>
            </a:solidFill>
            <a:prstDash val="solid"/>
            <a:round/>
            <a:headEnd type="none" w="med" len="med"/>
            <a:tailEnd type="none" w="med" len="med"/>
          </a:ln>
          <a:effectLst/>
          <a:scene3d>
            <a:camera prst="orthographicFront"/>
            <a:lightRig rig="threePt" dir="t"/>
          </a:scene3d>
          <a:sp3d>
            <a:bevelT/>
          </a:sp3d>
        </p:spPr>
        <p:txBody>
          <a:bodyPr vert="horz" wrap="square" lIns="0" tIns="0" rIns="0" bIns="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smtClean="0">
              <a:ln>
                <a:noFill/>
              </a:ln>
              <a:solidFill>
                <a:schemeClr val="bg2"/>
              </a:solidFill>
              <a:effectLst/>
              <a:latin typeface="Arial" pitchFamily="34" charset="0"/>
            </a:endParaRPr>
          </a:p>
        </p:txBody>
      </p:sp>
      <p:sp>
        <p:nvSpPr>
          <p:cNvPr id="7" name="TextBox 6"/>
          <p:cNvSpPr txBox="1"/>
          <p:nvPr/>
        </p:nvSpPr>
        <p:spPr>
          <a:xfrm>
            <a:off x="405000" y="1141413"/>
            <a:ext cx="8334000" cy="2062103"/>
          </a:xfrm>
          <a:prstGeom prst="rect">
            <a:avLst/>
          </a:prstGeom>
          <a:noFill/>
        </p:spPr>
        <p:txBody>
          <a:bodyPr wrap="square" lIns="0" tIns="0" rIns="0" bIns="0" rtlCol="0">
            <a:spAutoFit/>
          </a:bodyPr>
          <a:lstStyle/>
          <a:p>
            <a:pPr algn="ctr">
              <a:spcBef>
                <a:spcPts val="3000"/>
              </a:spcBef>
            </a:pPr>
            <a:r>
              <a:rPr lang="en-US" sz="2800" dirty="0" smtClean="0">
                <a:latin typeface="Arial" pitchFamily="34" charset="0"/>
                <a:cs typeface="Arial" pitchFamily="34" charset="0"/>
              </a:rPr>
              <a:t>Blending not clashing</a:t>
            </a:r>
          </a:p>
          <a:p>
            <a:pPr algn="ctr">
              <a:spcBef>
                <a:spcPts val="3000"/>
              </a:spcBef>
            </a:pPr>
            <a:r>
              <a:rPr lang="en-US" sz="2800" dirty="0" smtClean="0">
                <a:latin typeface="Arial" pitchFamily="34" charset="0"/>
                <a:cs typeface="Arial" pitchFamily="34" charset="0"/>
              </a:rPr>
              <a:t>Use of Internal Strength</a:t>
            </a:r>
          </a:p>
          <a:p>
            <a:pPr algn="ctr">
              <a:spcBef>
                <a:spcPts val="3000"/>
              </a:spcBef>
            </a:pPr>
            <a:r>
              <a:rPr lang="en-US" sz="2800" dirty="0" smtClean="0">
                <a:latin typeface="Arial" pitchFamily="34" charset="0"/>
                <a:cs typeface="Arial" pitchFamily="34" charset="0"/>
              </a:rPr>
              <a:t>Leading the assailant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1+#ppt_w/2"/>
                                          </p:val>
                                        </p:tav>
                                        <p:tav tm="100000">
                                          <p:val>
                                            <p:strVal val="#ppt_x"/>
                                          </p:val>
                                        </p:tav>
                                      </p:tavLst>
                                    </p:anim>
                                    <p:anim calcmode="lin" valueType="num">
                                      <p:cBhvr additive="base">
                                        <p:cTn id="26" dur="500" fill="hold"/>
                                        <p:tgtEl>
                                          <p:spTgt spid="8"/>
                                        </p:tgtEl>
                                        <p:attrNameLst>
                                          <p:attrName>ppt_y</p:attrName>
                                        </p:attrNameLst>
                                      </p:cBhvr>
                                      <p:tavLst>
                                        <p:tav tm="0">
                                          <p:val>
                                            <p:strVal val="#ppt_y"/>
                                          </p:val>
                                        </p:tav>
                                        <p:tav tm="100000">
                                          <p:val>
                                            <p:strVal val="#ppt_y"/>
                                          </p:val>
                                        </p:tav>
                                      </p:tavLst>
                                    </p:anim>
                                  </p:childTnLst>
                                </p:cTn>
                              </p:par>
                              <p:par>
                                <p:cTn id="27" presetID="3" presetClass="emph" presetSubtype="2" fill="hold" nodeType="withEffect">
                                  <p:stCondLst>
                                    <p:cond delay="0"/>
                                  </p:stCondLst>
                                  <p:childTnLst>
                                    <p:animClr clrSpc="rgb" dir="cw">
                                      <p:cBhvr override="childStyle">
                                        <p:cTn id="28" dur="500" fill="hold"/>
                                        <p:tgtEl>
                                          <p:spTgt spid="7">
                                            <p:txEl>
                                              <p:pRg st="0" end="0"/>
                                            </p:txEl>
                                          </p:spTgt>
                                        </p:tgtEl>
                                        <p:attrNameLst>
                                          <p:attrName>style.color</p:attrName>
                                        </p:attrNameLst>
                                      </p:cBhvr>
                                      <p:to>
                                        <a:schemeClr val="bg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05000" y="1790700"/>
            <a:ext cx="8334000" cy="461665"/>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000" b="0" i="0" u="none" strike="noStrike" kern="0" cap="none" spc="0" normalizeH="0" baseline="0" noProof="0" dirty="0" smtClean="0">
                <a:ln>
                  <a:noFill/>
                </a:ln>
                <a:solidFill>
                  <a:srgbClr val="000000"/>
                </a:solidFill>
                <a:effectLst/>
                <a:uLnTx/>
                <a:uFillTx/>
                <a:latin typeface="Arial" pitchFamily="34" charset="0"/>
                <a:ea typeface="+mj-ea"/>
                <a:cs typeface="Arial" pitchFamily="34" charset="0"/>
              </a:rPr>
              <a:t>One Size Does Not Fit All</a:t>
            </a:r>
            <a:endParaRPr kumimoji="0" lang="en-US" sz="3000" b="0" i="0" u="none" strike="noStrike" kern="0" cap="none" spc="0" normalizeH="0" baseline="0" noProof="0" dirty="0">
              <a:ln>
                <a:noFill/>
              </a:ln>
              <a:solidFill>
                <a:srgbClr val="000000"/>
              </a:solidFill>
              <a:effectLst/>
              <a:uLnTx/>
              <a:uFillTx/>
              <a:latin typeface="Arial" pitchFamily="34" charset="0"/>
              <a:ea typeface="+mj-ea"/>
              <a:cs typeface="Arial" pitchFamily="3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638" y="227013"/>
            <a:ext cx="8332787" cy="457200"/>
          </a:xfrm>
        </p:spPr>
        <p:txBody>
          <a:bodyPr/>
          <a:lstStyle/>
          <a:p>
            <a:r>
              <a:rPr lang="en-GB" dirty="0" smtClean="0"/>
              <a:t>Scaling</a:t>
            </a:r>
            <a:endParaRPr lang="en-GB" dirty="0"/>
          </a:p>
        </p:txBody>
      </p:sp>
      <p:sp>
        <p:nvSpPr>
          <p:cNvPr id="4" name="TextBox 3"/>
          <p:cNvSpPr txBox="1"/>
          <p:nvPr/>
        </p:nvSpPr>
        <p:spPr>
          <a:xfrm>
            <a:off x="401638" y="1141413"/>
            <a:ext cx="8334000" cy="3055937"/>
          </a:xfrm>
          <a:prstGeom prst="rect">
            <a:avLst/>
          </a:prstGeom>
          <a:noFill/>
        </p:spPr>
        <p:txBody>
          <a:bodyPr wrap="square" lIns="0" tIns="0" rIns="0" bIns="0" rtlCol="0">
            <a:spAutoFit/>
          </a:bodyPr>
          <a:lstStyle/>
          <a:p>
            <a:pPr>
              <a:spcBef>
                <a:spcPts val="2400"/>
              </a:spcBef>
            </a:pPr>
            <a:r>
              <a:rPr lang="en-US" sz="2400" dirty="0" smtClean="0">
                <a:latin typeface="Arial" pitchFamily="34" charset="0"/>
                <a:cs typeface="Arial" pitchFamily="34" charset="0"/>
              </a:rPr>
              <a:t>Don’t scale agile: Descale the work first</a:t>
            </a:r>
          </a:p>
          <a:p>
            <a:pPr>
              <a:spcBef>
                <a:spcPts val="2400"/>
              </a:spcBef>
            </a:pPr>
            <a:r>
              <a:rPr lang="en-US" sz="2400" dirty="0" smtClean="0">
                <a:latin typeface="Arial" pitchFamily="34" charset="0"/>
                <a:cs typeface="Arial" pitchFamily="34" charset="0"/>
              </a:rPr>
              <a:t>Enterprise Scaling is Breadth, Diversity and Complexity</a:t>
            </a:r>
          </a:p>
          <a:p>
            <a:pPr>
              <a:spcBef>
                <a:spcPts val="2400"/>
              </a:spcBef>
            </a:pPr>
            <a:r>
              <a:rPr lang="en-US" sz="2400" dirty="0" smtClean="0">
                <a:latin typeface="Arial" pitchFamily="34" charset="0"/>
                <a:cs typeface="Arial" pitchFamily="34" charset="0"/>
              </a:rPr>
              <a:t>Shu Ha Ri</a:t>
            </a:r>
          </a:p>
          <a:p>
            <a:pPr>
              <a:spcBef>
                <a:spcPts val="2400"/>
              </a:spcBef>
            </a:pPr>
            <a:r>
              <a:rPr lang="en-GB" sz="2400" dirty="0" smtClean="0">
                <a:latin typeface="Arial" pitchFamily="34" charset="0"/>
                <a:cs typeface="Arial" pitchFamily="34" charset="0"/>
              </a:rPr>
              <a:t>Product : Team cardinality  1:1  1:M  M:M  M:1</a:t>
            </a:r>
            <a:endParaRPr lang="en-US" sz="2400" dirty="0" smtClean="0">
              <a:latin typeface="Arial" pitchFamily="34" charset="0"/>
              <a:cs typeface="Arial" pitchFamily="34" charset="0"/>
            </a:endParaRPr>
          </a:p>
          <a:p>
            <a:pPr>
              <a:spcBef>
                <a:spcPts val="2400"/>
              </a:spcBef>
            </a:pPr>
            <a:r>
              <a:rPr lang="en-US" sz="2400" dirty="0" smtClean="0">
                <a:latin typeface="Arial" pitchFamily="34" charset="0"/>
                <a:cs typeface="Arial" pitchFamily="34" charset="0"/>
              </a:rPr>
              <a:t>10s, 100s, 1000s, 10000s, 100000s people</a:t>
            </a:r>
            <a:r>
              <a:rPr lang="en-US" sz="2400" dirty="0" smtClean="0">
                <a:latin typeface="Arial" pitchFamily="34" charset="0"/>
                <a:cs typeface="Arial" pitchFamily="34" charset="0"/>
                <a:sym typeface="Wingdings"/>
              </a:rPr>
              <a:t> </a:t>
            </a:r>
            <a:endParaRPr lang="en-GB" sz="2400" dirty="0" smtClean="0">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5000" y="1790700"/>
            <a:ext cx="8334000" cy="461665"/>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000" b="0" i="0" u="none" strike="noStrike" kern="0" cap="none" spc="0" normalizeH="0" baseline="0" noProof="0" dirty="0" smtClean="0">
                <a:ln>
                  <a:noFill/>
                </a:ln>
                <a:solidFill>
                  <a:srgbClr val="000000"/>
                </a:solidFill>
                <a:effectLst/>
                <a:uLnTx/>
                <a:uFillTx/>
                <a:latin typeface="Arial" pitchFamily="34" charset="0"/>
                <a:ea typeface="+mj-ea"/>
                <a:cs typeface="Arial" pitchFamily="34" charset="0"/>
              </a:rPr>
              <a:t>Practices = Principles + Context</a:t>
            </a:r>
            <a:endParaRPr kumimoji="0" lang="en-US" sz="3000" b="0" i="0" u="none" strike="noStrike" kern="0" cap="none" spc="0" normalizeH="0" baseline="0" noProof="0" dirty="0">
              <a:ln>
                <a:noFill/>
              </a:ln>
              <a:solidFill>
                <a:srgbClr val="000000"/>
              </a:solidFill>
              <a:effectLst/>
              <a:uLnTx/>
              <a:uFillTx/>
              <a:latin typeface="Arial" pitchFamily="34" charset="0"/>
              <a:ea typeface="+mj-ea"/>
              <a:cs typeface="Arial" pitchFamily="34"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638" y="227013"/>
            <a:ext cx="8332787" cy="457200"/>
          </a:xfrm>
        </p:spPr>
        <p:txBody>
          <a:bodyPr/>
          <a:lstStyle/>
          <a:p>
            <a:r>
              <a:rPr lang="en-GB" dirty="0" smtClean="0"/>
              <a:t>3 Common Scaling Frameworks</a:t>
            </a:r>
            <a:endParaRPr lang="en-GB" dirty="0"/>
          </a:p>
        </p:txBody>
      </p:sp>
      <p:sp>
        <p:nvSpPr>
          <p:cNvPr id="5" name="TextBox 4"/>
          <p:cNvSpPr txBox="1"/>
          <p:nvPr/>
        </p:nvSpPr>
        <p:spPr>
          <a:xfrm>
            <a:off x="401637" y="825500"/>
            <a:ext cx="8334376" cy="1354217"/>
          </a:xfrm>
          <a:prstGeom prst="rect">
            <a:avLst/>
          </a:prstGeom>
          <a:noFill/>
        </p:spPr>
        <p:txBody>
          <a:bodyPr wrap="square" lIns="0" rIns="0" rtlCol="0" anchor="t">
            <a:spAutoFit/>
          </a:bodyPr>
          <a:lstStyle/>
          <a:p>
            <a:pPr>
              <a:spcBef>
                <a:spcPts val="600"/>
              </a:spcBef>
            </a:pPr>
            <a:r>
              <a:rPr lang="en-GB" sz="2400" dirty="0" smtClean="0">
                <a:latin typeface="Arial" pitchFamily="34" charset="0"/>
                <a:cs typeface="Arial" pitchFamily="34" charset="0"/>
              </a:rPr>
              <a:t>Disciplined Agile</a:t>
            </a:r>
          </a:p>
          <a:p>
            <a:pPr>
              <a:spcBef>
                <a:spcPts val="600"/>
              </a:spcBef>
            </a:pPr>
            <a:r>
              <a:rPr lang="en-GB" sz="2400" dirty="0" smtClean="0">
                <a:latin typeface="Arial" pitchFamily="34" charset="0"/>
                <a:cs typeface="Arial" pitchFamily="34" charset="0"/>
              </a:rPr>
              <a:t>SAFe</a:t>
            </a:r>
          </a:p>
          <a:p>
            <a:pPr>
              <a:spcBef>
                <a:spcPts val="600"/>
              </a:spcBef>
            </a:pPr>
            <a:r>
              <a:rPr lang="en-GB" sz="2400" dirty="0" smtClean="0">
                <a:latin typeface="Arial" pitchFamily="34" charset="0"/>
                <a:cs typeface="Arial" pitchFamily="34" charset="0"/>
              </a:rPr>
              <a:t>LeSS</a:t>
            </a:r>
            <a:endParaRPr lang="en-GB" sz="2800" dirty="0" smtClean="0">
              <a:latin typeface="Arial" pitchFamily="34" charset="0"/>
              <a:cs typeface="Arial" pitchFamily="34" charset="0"/>
            </a:endParaRPr>
          </a:p>
        </p:txBody>
      </p:sp>
      <p:sp>
        <p:nvSpPr>
          <p:cNvPr id="6" name="TextBox 5"/>
          <p:cNvSpPr txBox="1"/>
          <p:nvPr/>
        </p:nvSpPr>
        <p:spPr>
          <a:xfrm>
            <a:off x="2400302" y="2623205"/>
            <a:ext cx="6086474" cy="1685846"/>
          </a:xfrm>
          <a:prstGeom prst="rect">
            <a:avLst/>
          </a:prstGeom>
          <a:noFill/>
        </p:spPr>
        <p:txBody>
          <a:bodyPr wrap="square" rtlCol="0">
            <a:spAutoFit/>
          </a:bodyPr>
          <a:lstStyle/>
          <a:p>
            <a:pPr>
              <a:lnSpc>
                <a:spcPct val="110000"/>
              </a:lnSpc>
            </a:pPr>
            <a:r>
              <a:rPr lang="en-GB" sz="2400" dirty="0" smtClean="0">
                <a:latin typeface="Arial" pitchFamily="34" charset="0"/>
                <a:cs typeface="Arial" pitchFamily="34" charset="0"/>
              </a:rPr>
              <a:t>Our overarching approach is based on DA as a goal based, enterprise aware, not one size fits all, risk &amp; value, framework, suitable for enterprise scaling</a:t>
            </a:r>
            <a:endParaRPr lang="en-GB" dirty="0" smtClean="0">
              <a:latin typeface="Arial" pitchFamily="34" charset="0"/>
              <a:cs typeface="Arial" pitchFamily="34" charset="0"/>
            </a:endParaRPr>
          </a:p>
        </p:txBody>
      </p:sp>
      <p:pic>
        <p:nvPicPr>
          <p:cNvPr id="7" name="Picture 6" descr="DA.jpg"/>
          <p:cNvPicPr>
            <a:picLocks noChangeAspect="1"/>
          </p:cNvPicPr>
          <p:nvPr/>
        </p:nvPicPr>
        <p:blipFill>
          <a:blip r:embed="rId2" cstate="print"/>
          <a:stretch>
            <a:fillRect/>
          </a:stretch>
        </p:blipFill>
        <p:spPr>
          <a:xfrm>
            <a:off x="415926" y="2305516"/>
            <a:ext cx="1692445" cy="2205039"/>
          </a:xfrm>
          <a:prstGeom prst="rect">
            <a:avLst/>
          </a:prstGeom>
          <a:noFill/>
          <a:ln>
            <a:noFill/>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1+#ppt_w/2"/>
                                          </p:val>
                                        </p:tav>
                                        <p:tav tm="100000">
                                          <p:val>
                                            <p:strVal val="#ppt_x"/>
                                          </p:val>
                                        </p:tav>
                                      </p:tavLst>
                                    </p:anim>
                                    <p:anim calcmode="lin" valueType="num">
                                      <p:cBhvr additive="base">
                                        <p:cTn id="30"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985" y="-7106"/>
            <a:ext cx="8334853" cy="923330"/>
          </a:xfrm>
        </p:spPr>
        <p:txBody>
          <a:bodyPr/>
          <a:lstStyle/>
          <a:p>
            <a:r>
              <a:rPr lang="en-US" dirty="0" smtClean="0"/>
              <a:t>Barclays moves, lends, invests and protects money for customers and clients worldwide</a:t>
            </a:r>
            <a:endParaRPr lang="en-GB" dirty="0"/>
          </a:p>
        </p:txBody>
      </p:sp>
      <p:pic>
        <p:nvPicPr>
          <p:cNvPr id="10" name="Picture 9" descr="barclays 1CP.jpg"/>
          <p:cNvPicPr>
            <a:picLocks noChangeAspect="1"/>
          </p:cNvPicPr>
          <p:nvPr/>
        </p:nvPicPr>
        <p:blipFill>
          <a:blip r:embed="rId3" cstate="print"/>
          <a:stretch>
            <a:fillRect/>
          </a:stretch>
        </p:blipFill>
        <p:spPr>
          <a:xfrm>
            <a:off x="394696" y="2919590"/>
            <a:ext cx="2348503" cy="1580973"/>
          </a:xfrm>
          <a:prstGeom prst="rect">
            <a:avLst/>
          </a:prstGeom>
        </p:spPr>
      </p:pic>
      <p:pic>
        <p:nvPicPr>
          <p:cNvPr id="11" name="Picture 10" descr="Barclays-Bank_2227536b.jpg"/>
          <p:cNvPicPr>
            <a:picLocks noChangeAspect="1"/>
          </p:cNvPicPr>
          <p:nvPr/>
        </p:nvPicPr>
        <p:blipFill>
          <a:blip r:embed="rId4" cstate="print"/>
          <a:srcRect r="37554"/>
          <a:stretch>
            <a:fillRect/>
          </a:stretch>
        </p:blipFill>
        <p:spPr>
          <a:xfrm>
            <a:off x="2929129" y="2929123"/>
            <a:ext cx="1569378" cy="1568707"/>
          </a:xfrm>
          <a:prstGeom prst="rect">
            <a:avLst/>
          </a:prstGeom>
        </p:spPr>
      </p:pic>
      <p:pic>
        <p:nvPicPr>
          <p:cNvPr id="12" name="Picture 11" descr="stock-illustration-2289462-london-antique-view.jpg"/>
          <p:cNvPicPr>
            <a:picLocks noChangeAspect="1"/>
          </p:cNvPicPr>
          <p:nvPr/>
        </p:nvPicPr>
        <p:blipFill>
          <a:blip r:embed="rId5" cstate="print"/>
          <a:stretch>
            <a:fillRect/>
          </a:stretch>
        </p:blipFill>
        <p:spPr>
          <a:xfrm>
            <a:off x="396875" y="1144221"/>
            <a:ext cx="2342794" cy="1665566"/>
          </a:xfrm>
          <a:prstGeom prst="rect">
            <a:avLst/>
          </a:prstGeom>
        </p:spPr>
      </p:pic>
      <p:pic>
        <p:nvPicPr>
          <p:cNvPr id="13" name="Picture 12" descr="barclays eagle 4.jpg"/>
          <p:cNvPicPr>
            <a:picLocks noChangeAspect="1"/>
          </p:cNvPicPr>
          <p:nvPr/>
        </p:nvPicPr>
        <p:blipFill>
          <a:blip r:embed="rId6" cstate="print"/>
          <a:srcRect l="12793" r="31834"/>
          <a:stretch>
            <a:fillRect/>
          </a:stretch>
        </p:blipFill>
        <p:spPr>
          <a:xfrm>
            <a:off x="2928282" y="1152985"/>
            <a:ext cx="1579076" cy="1658741"/>
          </a:xfrm>
          <a:prstGeom prst="rect">
            <a:avLst/>
          </a:prstGeom>
        </p:spPr>
      </p:pic>
      <p:sp>
        <p:nvSpPr>
          <p:cNvPr id="14" name="TextBox 13"/>
          <p:cNvSpPr txBox="1"/>
          <p:nvPr/>
        </p:nvSpPr>
        <p:spPr>
          <a:xfrm>
            <a:off x="4664075" y="1141413"/>
            <a:ext cx="4068763" cy="3347578"/>
          </a:xfrm>
          <a:prstGeom prst="rect">
            <a:avLst/>
          </a:prstGeom>
          <a:noFill/>
        </p:spPr>
        <p:txBody>
          <a:bodyPr wrap="square" lIns="0" tIns="0" rIns="0" bIns="0" rtlCol="0">
            <a:noAutofit/>
          </a:bodyPr>
          <a:lstStyle/>
          <a:p>
            <a:pPr>
              <a:spcBef>
                <a:spcPts val="600"/>
              </a:spcBef>
            </a:pPr>
            <a:endParaRPr lang="en-GB" sz="1800" dirty="0" smtClean="0">
              <a:latin typeface="Arial" pitchFamily="34" charset="0"/>
              <a:cs typeface="Arial" pitchFamily="34" charset="0"/>
            </a:endParaRPr>
          </a:p>
          <a:p>
            <a:pPr>
              <a:spcBef>
                <a:spcPts val="600"/>
              </a:spcBef>
            </a:pPr>
            <a:r>
              <a:rPr lang="en-GB" sz="1800" dirty="0" smtClean="0">
                <a:latin typeface="Arial" pitchFamily="34" charset="0"/>
                <a:cs typeface="Arial" pitchFamily="34" charset="0"/>
              </a:rPr>
              <a:t>325 years old</a:t>
            </a:r>
          </a:p>
          <a:p>
            <a:pPr>
              <a:spcBef>
                <a:spcPts val="600"/>
              </a:spcBef>
            </a:pPr>
            <a:r>
              <a:rPr lang="en-GB" sz="1800" dirty="0" smtClean="0">
                <a:latin typeface="Arial" pitchFamily="34" charset="0"/>
                <a:cs typeface="Arial" pitchFamily="34" charset="0"/>
              </a:rPr>
              <a:t>Founded 1690</a:t>
            </a:r>
          </a:p>
          <a:p>
            <a:pPr>
              <a:spcBef>
                <a:spcPts val="600"/>
              </a:spcBef>
            </a:pPr>
            <a:r>
              <a:rPr lang="en-GB" sz="1800" dirty="0" smtClean="0">
                <a:latin typeface="Arial" pitchFamily="34" charset="0"/>
                <a:cs typeface="Arial" pitchFamily="34" charset="0"/>
              </a:rPr>
              <a:t>Four years before the Bank of England</a:t>
            </a:r>
          </a:p>
          <a:p>
            <a:pPr>
              <a:spcBef>
                <a:spcPts val="600"/>
              </a:spcBef>
            </a:pPr>
            <a:endParaRPr lang="en-GB" sz="1800" dirty="0" smtClean="0">
              <a:latin typeface="Arial" pitchFamily="34" charset="0"/>
              <a:cs typeface="Arial" pitchFamily="34" charset="0"/>
            </a:endParaRPr>
          </a:p>
          <a:p>
            <a:pPr>
              <a:spcBef>
                <a:spcPts val="600"/>
              </a:spcBef>
            </a:pPr>
            <a:r>
              <a:rPr lang="en-GB" sz="1800" dirty="0" smtClean="0">
                <a:latin typeface="Arial" pitchFamily="34" charset="0"/>
                <a:cs typeface="Arial" pitchFamily="34" charset="0"/>
              </a:rPr>
              <a:t>130,000 employees in 40 countries</a:t>
            </a:r>
          </a:p>
          <a:p>
            <a:pPr>
              <a:spcBef>
                <a:spcPts val="600"/>
              </a:spcBef>
            </a:pPr>
            <a:r>
              <a:rPr lang="en-GB" sz="1800" dirty="0" smtClean="0">
                <a:latin typeface="Arial" pitchFamily="34" charset="0"/>
                <a:cs typeface="Arial" pitchFamily="34" charset="0"/>
              </a:rPr>
              <a:t>Personal banking, credit cards, corporate and investment banking and wealth management</a:t>
            </a:r>
          </a:p>
          <a:p>
            <a:pPr>
              <a:spcBef>
                <a:spcPts val="600"/>
              </a:spcBef>
            </a:pPr>
            <a:r>
              <a:rPr lang="en-GB" sz="1800" dirty="0" smtClean="0">
                <a:latin typeface="Arial" pitchFamily="34" charset="0"/>
                <a:cs typeface="Arial" pitchFamily="34" charset="0"/>
              </a:rPr>
              <a:t>48m customers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anim calcmode="lin" valueType="num">
                                      <p:cBhvr additive="base">
                                        <p:cTn id="7"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anim calcmode="lin" valueType="num">
                                      <p:cBhvr additive="base">
                                        <p:cTn id="11" dur="500" fill="hold"/>
                                        <p:tgtEl>
                                          <p:spTgt spid="14">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4">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anim calcmode="lin" valueType="num">
                                      <p:cBhvr additive="base">
                                        <p:cTn id="15" dur="500" fill="hold"/>
                                        <p:tgtEl>
                                          <p:spTgt spid="14">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4">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4">
                                            <p:txEl>
                                              <p:pRg st="5" end="5"/>
                                            </p:txEl>
                                          </p:spTgt>
                                        </p:tgtEl>
                                        <p:attrNameLst>
                                          <p:attrName>style.visibility</p:attrName>
                                        </p:attrNameLst>
                                      </p:cBhvr>
                                      <p:to>
                                        <p:strVal val="visible"/>
                                      </p:to>
                                    </p:set>
                                    <p:anim calcmode="lin" valueType="num">
                                      <p:cBhvr additive="base">
                                        <p:cTn id="29" dur="500" fill="hold"/>
                                        <p:tgtEl>
                                          <p:spTgt spid="14">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4">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4">
                                            <p:txEl>
                                              <p:pRg st="6" end="6"/>
                                            </p:txEl>
                                          </p:spTgt>
                                        </p:tgtEl>
                                        <p:attrNameLst>
                                          <p:attrName>style.visibility</p:attrName>
                                        </p:attrNameLst>
                                      </p:cBhvr>
                                      <p:to>
                                        <p:strVal val="visible"/>
                                      </p:to>
                                    </p:set>
                                    <p:anim calcmode="lin" valueType="num">
                                      <p:cBhvr additive="base">
                                        <p:cTn id="33" dur="500" fill="hold"/>
                                        <p:tgtEl>
                                          <p:spTgt spid="14">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4">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4">
                                            <p:txEl>
                                              <p:pRg st="7" end="7"/>
                                            </p:txEl>
                                          </p:spTgt>
                                        </p:tgtEl>
                                        <p:attrNameLst>
                                          <p:attrName>style.visibility</p:attrName>
                                        </p:attrNameLst>
                                      </p:cBhvr>
                                      <p:to>
                                        <p:strVal val="visible"/>
                                      </p:to>
                                    </p:set>
                                    <p:anim calcmode="lin" valueType="num">
                                      <p:cBhvr additive="base">
                                        <p:cTn id="37" dur="500" fill="hold"/>
                                        <p:tgtEl>
                                          <p:spTgt spid="14">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4">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5000" y="1790700"/>
            <a:ext cx="8334000" cy="461665"/>
          </a:xfrm>
          <a:prstGeom prst="rect">
            <a:avLst/>
          </a:prstGeom>
        </p:spPr>
        <p:txBody>
          <a:bodyPr/>
          <a:lstStyle/>
          <a:p>
            <a:pPr lvl="0" algn="ctr" eaLnBrk="1" hangingPunct="1">
              <a:defRPr/>
            </a:pPr>
            <a:r>
              <a:rPr lang="en-US" sz="3000" kern="0" dirty="0" smtClean="0">
                <a:solidFill>
                  <a:srgbClr val="000000"/>
                </a:solidFill>
                <a:latin typeface="Arial" pitchFamily="34" charset="0"/>
                <a:ea typeface="+mj-ea"/>
                <a:cs typeface="Arial" pitchFamily="34" charset="0"/>
              </a:rPr>
              <a:t>One Size Does Fit All</a:t>
            </a:r>
            <a:endParaRPr kumimoji="0" lang="en-US" sz="3000" b="0" i="0" u="none" strike="noStrike" kern="0" cap="none" spc="0" normalizeH="0" baseline="0" noProof="0" dirty="0">
              <a:ln>
                <a:noFill/>
              </a:ln>
              <a:solidFill>
                <a:srgbClr val="000000"/>
              </a:solidFill>
              <a:effectLst/>
              <a:uLnTx/>
              <a:uFillTx/>
              <a:latin typeface="Arial" pitchFamily="34" charset="0"/>
              <a:ea typeface="+mj-ea"/>
              <a:cs typeface="Arial" pitchFamily="34"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5000" y="1141413"/>
            <a:ext cx="8334000" cy="3077766"/>
          </a:xfrm>
          <a:prstGeom prst="rect">
            <a:avLst/>
          </a:prstGeom>
          <a:noFill/>
        </p:spPr>
        <p:txBody>
          <a:bodyPr wrap="square" lIns="0" tIns="0" rIns="0" bIns="0" rtlCol="0">
            <a:spAutoFit/>
          </a:bodyPr>
          <a:lstStyle/>
          <a:p>
            <a:pPr>
              <a:spcBef>
                <a:spcPts val="2400"/>
              </a:spcBef>
            </a:pPr>
            <a:r>
              <a:rPr lang="en-US" dirty="0" smtClean="0">
                <a:latin typeface="Arial" pitchFamily="34" charset="0"/>
                <a:cs typeface="Arial" pitchFamily="34" charset="0"/>
              </a:rPr>
              <a:t>Why</a:t>
            </a:r>
          </a:p>
          <a:p>
            <a:pPr>
              <a:spcBef>
                <a:spcPts val="2400"/>
              </a:spcBef>
            </a:pPr>
            <a:r>
              <a:rPr lang="en-US" dirty="0" smtClean="0">
                <a:latin typeface="Arial" pitchFamily="34" charset="0"/>
                <a:cs typeface="Arial" pitchFamily="34" charset="0"/>
              </a:rPr>
              <a:t>Principles</a:t>
            </a:r>
          </a:p>
          <a:p>
            <a:pPr>
              <a:spcBef>
                <a:spcPts val="2400"/>
              </a:spcBef>
            </a:pPr>
            <a:r>
              <a:rPr lang="en-US" dirty="0" smtClean="0">
                <a:latin typeface="Arial" pitchFamily="34" charset="0"/>
                <a:cs typeface="Arial" pitchFamily="34" charset="0"/>
              </a:rPr>
              <a:t>Change Lifecycle</a:t>
            </a:r>
          </a:p>
          <a:p>
            <a:pPr>
              <a:spcBef>
                <a:spcPts val="2400"/>
              </a:spcBef>
            </a:pPr>
            <a:r>
              <a:rPr lang="en-GB" dirty="0" smtClean="0">
                <a:latin typeface="Arial" pitchFamily="34" charset="0"/>
                <a:cs typeface="Arial" pitchFamily="34" charset="0"/>
              </a:rPr>
              <a:t>Roles</a:t>
            </a:r>
            <a:endParaRPr lang="en-US" dirty="0" smtClean="0">
              <a:latin typeface="Arial" pitchFamily="34" charset="0"/>
              <a:cs typeface="Arial" pitchFamily="34" charset="0"/>
            </a:endParaRPr>
          </a:p>
          <a:p>
            <a:pPr>
              <a:spcBef>
                <a:spcPts val="2400"/>
              </a:spcBef>
            </a:pPr>
            <a:r>
              <a:rPr lang="en-US" dirty="0" smtClean="0">
                <a:latin typeface="Arial" pitchFamily="34" charset="0"/>
                <a:cs typeface="Arial" pitchFamily="34" charset="0"/>
                <a:sym typeface="Wingdings"/>
              </a:rPr>
              <a:t>Targets </a:t>
            </a:r>
            <a:endParaRPr lang="en-GB" dirty="0" smtClean="0">
              <a:latin typeface="Arial" pitchFamily="34" charset="0"/>
              <a:cs typeface="Arial" pitchFamily="34" charset="0"/>
            </a:endParaRPr>
          </a:p>
        </p:txBody>
      </p:sp>
      <p:pic>
        <p:nvPicPr>
          <p:cNvPr id="4" name="Picture 4" descr="Y:\Ldn\Mkts\IBDivision\IBD Production\D T P\Smart, Jonathan\CS1609563 GTT Development Services_J Smart_19 04 16\Graphics\targets.png"/>
          <p:cNvPicPr>
            <a:picLocks noChangeAspect="1" noChangeArrowheads="1"/>
          </p:cNvPicPr>
          <p:nvPr/>
        </p:nvPicPr>
        <p:blipFill>
          <a:blip r:embed="rId2" cstate="print"/>
          <a:srcRect/>
          <a:stretch>
            <a:fillRect/>
          </a:stretch>
        </p:blipFill>
        <p:spPr bwMode="auto">
          <a:xfrm>
            <a:off x="1555751" y="700088"/>
            <a:ext cx="7199312" cy="38004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2559600" y="1713496"/>
            <a:ext cx="4024800" cy="612934"/>
          </a:xfrm>
          <a:prstGeom prst="roundRect">
            <a:avLst/>
          </a:prstGeom>
          <a:solidFill>
            <a:schemeClr val="accent1"/>
          </a:solidFill>
          <a:ln w="25400" cap="flat" cmpd="sng" algn="ctr">
            <a:solidFill>
              <a:srgbClr val="00AEEF"/>
            </a:solidFill>
            <a:prstDash val="solid"/>
            <a:round/>
            <a:headEnd type="none" w="med" len="med"/>
            <a:tailEnd type="none" w="med" len="med"/>
          </a:ln>
          <a:effectLst/>
          <a:scene3d>
            <a:camera prst="orthographicFront"/>
            <a:lightRig rig="threePt" dir="t"/>
          </a:scene3d>
          <a:sp3d>
            <a:bevelT/>
          </a:sp3d>
        </p:spPr>
        <p:txBody>
          <a:bodyPr vert="horz" wrap="square" lIns="0" tIns="0" rIns="0" bIns="0" numCol="1" rtlCol="0" anchor="ctr" anchorCtr="0" compatLnSpc="1">
            <a:prstTxWarp prst="textNoShape">
              <a:avLst/>
            </a:prstTxWarp>
            <a:spAutoFit/>
          </a:bodyPr>
          <a:lstStyle/>
          <a:p>
            <a:pPr eaLnBrk="1" hangingPunct="1"/>
            <a:endParaRPr lang="en-US" sz="3600" dirty="0" smtClean="0">
              <a:solidFill>
                <a:schemeClr val="bg2"/>
              </a:solidFill>
              <a:latin typeface="Arial" pitchFamily="34" charset="0"/>
            </a:endParaRPr>
          </a:p>
        </p:txBody>
      </p:sp>
      <p:sp>
        <p:nvSpPr>
          <p:cNvPr id="2" name="TextBox 1"/>
          <p:cNvSpPr txBox="1"/>
          <p:nvPr/>
        </p:nvSpPr>
        <p:spPr>
          <a:xfrm>
            <a:off x="405000" y="1141411"/>
            <a:ext cx="8334000" cy="1723549"/>
          </a:xfrm>
          <a:prstGeom prst="rect">
            <a:avLst/>
          </a:prstGeom>
          <a:noFill/>
        </p:spPr>
        <p:txBody>
          <a:bodyPr wrap="square" lIns="0" tIns="0" rIns="0" bIns="0" rtlCol="0">
            <a:spAutoFit/>
          </a:bodyPr>
          <a:lstStyle/>
          <a:p>
            <a:pPr algn="ctr">
              <a:spcBef>
                <a:spcPts val="2400"/>
              </a:spcBef>
            </a:pPr>
            <a:r>
              <a:rPr lang="en-US" sz="2400" dirty="0" smtClean="0">
                <a:latin typeface="Arial" pitchFamily="34" charset="0"/>
                <a:cs typeface="Arial" pitchFamily="34" charset="0"/>
              </a:rPr>
              <a:t>Blending not clashing</a:t>
            </a:r>
          </a:p>
          <a:p>
            <a:pPr algn="ctr">
              <a:spcBef>
                <a:spcPts val="2400"/>
              </a:spcBef>
            </a:pPr>
            <a:r>
              <a:rPr lang="en-US" sz="2400" dirty="0" smtClean="0">
                <a:latin typeface="Arial" pitchFamily="34" charset="0"/>
                <a:cs typeface="Arial" pitchFamily="34" charset="0"/>
              </a:rPr>
              <a:t>Use of Internal Strength</a:t>
            </a:r>
          </a:p>
          <a:p>
            <a:pPr algn="ctr">
              <a:spcBef>
                <a:spcPts val="2400"/>
              </a:spcBef>
            </a:pPr>
            <a:r>
              <a:rPr lang="en-US" sz="2400" dirty="0" smtClean="0">
                <a:latin typeface="Arial" pitchFamily="34" charset="0"/>
                <a:cs typeface="Arial" pitchFamily="34" charset="0"/>
              </a:rPr>
              <a:t>Leading the assailant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3" presetClass="emph" presetSubtype="2" fill="hold" nodeType="withEffect">
                                  <p:stCondLst>
                                    <p:cond delay="0"/>
                                  </p:stCondLst>
                                  <p:childTnLst>
                                    <p:animClr clrSpc="rgb" dir="cw">
                                      <p:cBhvr override="childStyle">
                                        <p:cTn id="10" dur="500" fill="hold"/>
                                        <p:tgtEl>
                                          <p:spTgt spid="2">
                                            <p:txEl>
                                              <p:pRg st="1" end="1"/>
                                            </p:txEl>
                                          </p:spTgt>
                                        </p:tgtEl>
                                        <p:attrNameLst>
                                          <p:attrName>style.color</p:attrName>
                                        </p:attrNameLst>
                                      </p:cBhvr>
                                      <p:to>
                                        <a:schemeClr val="bg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5000" y="1790700"/>
            <a:ext cx="8334000" cy="461665"/>
          </a:xfrm>
          <a:prstGeom prst="rect">
            <a:avLst/>
          </a:prstGeom>
        </p:spPr>
        <p:txBody>
          <a:bodyPr/>
          <a:lstStyle/>
          <a:p>
            <a:pPr lvl="0" algn="ctr" eaLnBrk="1" hangingPunct="1">
              <a:defRPr/>
            </a:pPr>
            <a:r>
              <a:rPr lang="en-US" sz="3000" kern="0" dirty="0" smtClean="0">
                <a:solidFill>
                  <a:srgbClr val="000000"/>
                </a:solidFill>
                <a:latin typeface="Arial" pitchFamily="34" charset="0"/>
                <a:ea typeface="+mj-ea"/>
                <a:cs typeface="Arial" pitchFamily="34" charset="0"/>
              </a:rPr>
              <a:t>Top Down and Bottom Up</a:t>
            </a:r>
            <a:endParaRPr kumimoji="0" lang="en-US" sz="3000" b="0" i="0" u="none" strike="noStrike" kern="0" cap="none" spc="0" normalizeH="0" baseline="0" noProof="0" dirty="0">
              <a:ln>
                <a:noFill/>
              </a:ln>
              <a:solidFill>
                <a:srgbClr val="000000"/>
              </a:solidFill>
              <a:effectLst/>
              <a:uLnTx/>
              <a:uFillTx/>
              <a:latin typeface="Arial" pitchFamily="34" charset="0"/>
              <a:ea typeface="+mj-ea"/>
              <a:cs typeface="Arial" pitchFamily="34"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5000" y="1790700"/>
            <a:ext cx="8334000" cy="461665"/>
          </a:xfrm>
          <a:prstGeom prst="rect">
            <a:avLst/>
          </a:prstGeom>
        </p:spPr>
        <p:txBody>
          <a:bodyPr/>
          <a:lstStyle/>
          <a:p>
            <a:pPr lvl="0" algn="ctr" eaLnBrk="1" hangingPunct="1">
              <a:defRPr/>
            </a:pPr>
            <a:r>
              <a:rPr lang="en-US" sz="3000" kern="0" dirty="0" smtClean="0">
                <a:solidFill>
                  <a:srgbClr val="000000"/>
                </a:solidFill>
                <a:latin typeface="Arial" pitchFamily="34" charset="0"/>
                <a:ea typeface="+mj-ea"/>
                <a:cs typeface="Arial" pitchFamily="34" charset="0"/>
              </a:rPr>
              <a:t>Communities of Practice</a:t>
            </a:r>
            <a:endParaRPr kumimoji="0" lang="en-US" sz="3000" b="0" i="0" u="none" strike="noStrike" kern="0" cap="none" spc="0" normalizeH="0" baseline="0" noProof="0" dirty="0">
              <a:ln>
                <a:noFill/>
              </a:ln>
              <a:solidFill>
                <a:srgbClr val="000000"/>
              </a:solidFill>
              <a:effectLst/>
              <a:uLnTx/>
              <a:uFillTx/>
              <a:latin typeface="Arial" pitchFamily="34" charset="0"/>
              <a:ea typeface="+mj-ea"/>
              <a:cs typeface="Arial" pitchFamily="34"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05000" y="1790700"/>
            <a:ext cx="8334000" cy="461665"/>
          </a:xfrm>
          <a:prstGeom prst="rect">
            <a:avLst/>
          </a:prstGeom>
        </p:spPr>
        <p:txBody>
          <a:bodyPr/>
          <a:lstStyle/>
          <a:p>
            <a:pPr lvl="0" algn="ctr" eaLnBrk="1" hangingPunct="1">
              <a:defRPr/>
            </a:pPr>
            <a:r>
              <a:rPr lang="en-US" sz="3000" kern="0" dirty="0" smtClean="0">
                <a:solidFill>
                  <a:srgbClr val="000000"/>
                </a:solidFill>
                <a:latin typeface="Arial" pitchFamily="34" charset="0"/>
                <a:ea typeface="+mj-ea"/>
                <a:cs typeface="Arial" pitchFamily="34" charset="0"/>
              </a:rPr>
              <a:t>Champion Network</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5000" y="1790700"/>
            <a:ext cx="8334000" cy="461665"/>
          </a:xfrm>
          <a:prstGeom prst="rect">
            <a:avLst/>
          </a:prstGeom>
        </p:spPr>
        <p:txBody>
          <a:bodyPr/>
          <a:lstStyle/>
          <a:p>
            <a:pPr lvl="0" algn="ctr" eaLnBrk="1" hangingPunct="1">
              <a:defRPr/>
            </a:pPr>
            <a:r>
              <a:rPr lang="en-US" sz="3000" kern="0" dirty="0" smtClean="0">
                <a:solidFill>
                  <a:srgbClr val="000000"/>
                </a:solidFill>
                <a:latin typeface="Arial" pitchFamily="34" charset="0"/>
                <a:ea typeface="+mj-ea"/>
                <a:cs typeface="Arial" pitchFamily="34" charset="0"/>
              </a:rPr>
              <a:t>Story Telling</a:t>
            </a:r>
            <a:endParaRPr kumimoji="0" lang="en-US" sz="3000" b="0" i="0" u="none" strike="noStrike" kern="0" cap="none" spc="0" normalizeH="0" baseline="0" noProof="0" dirty="0">
              <a:ln>
                <a:noFill/>
              </a:ln>
              <a:solidFill>
                <a:srgbClr val="000000"/>
              </a:solidFill>
              <a:effectLst/>
              <a:uLnTx/>
              <a:uFillTx/>
              <a:latin typeface="Arial" pitchFamily="34" charset="0"/>
              <a:ea typeface="+mj-ea"/>
              <a:cs typeface="Arial" pitchFamily="34"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5000" y="1790700"/>
            <a:ext cx="8334000" cy="461665"/>
          </a:xfrm>
          <a:prstGeom prst="rect">
            <a:avLst/>
          </a:prstGeom>
        </p:spPr>
        <p:txBody>
          <a:bodyPr/>
          <a:lstStyle/>
          <a:p>
            <a:pPr lvl="0" algn="ctr" eaLnBrk="1" hangingPunct="1">
              <a:defRPr/>
            </a:pPr>
            <a:r>
              <a:rPr lang="en-US" sz="3000" kern="0" dirty="0" smtClean="0">
                <a:solidFill>
                  <a:srgbClr val="000000"/>
                </a:solidFill>
                <a:latin typeface="Arial" pitchFamily="34" charset="0"/>
                <a:ea typeface="+mj-ea"/>
                <a:cs typeface="Arial" pitchFamily="34" charset="0"/>
              </a:rPr>
              <a:t>Training and Coaching</a:t>
            </a:r>
            <a:endParaRPr kumimoji="0" lang="en-US" sz="3000" b="0" i="0" u="none" strike="noStrike" kern="0" cap="none" spc="0" normalizeH="0" baseline="0" noProof="0" dirty="0">
              <a:ln>
                <a:noFill/>
              </a:ln>
              <a:solidFill>
                <a:srgbClr val="000000"/>
              </a:solidFill>
              <a:effectLst/>
              <a:uLnTx/>
              <a:uFillTx/>
              <a:latin typeface="Arial" pitchFamily="34" charset="0"/>
              <a:ea typeface="+mj-ea"/>
              <a:cs typeface="Arial" pitchFamily="34"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5000" y="1790700"/>
            <a:ext cx="8334000" cy="461665"/>
          </a:xfrm>
          <a:prstGeom prst="rect">
            <a:avLst/>
          </a:prstGeom>
        </p:spPr>
        <p:txBody>
          <a:bodyPr/>
          <a:lstStyle/>
          <a:p>
            <a:pPr lvl="0" algn="ctr" eaLnBrk="1" hangingPunct="1">
              <a:defRPr/>
            </a:pPr>
            <a:r>
              <a:rPr lang="en-US" sz="3000" kern="0" dirty="0" smtClean="0">
                <a:solidFill>
                  <a:srgbClr val="000000"/>
                </a:solidFill>
                <a:latin typeface="Arial" pitchFamily="34" charset="0"/>
                <a:ea typeface="+mj-ea"/>
                <a:cs typeface="Arial" pitchFamily="34" charset="0"/>
              </a:rPr>
              <a:t>Leadership Training</a:t>
            </a:r>
            <a:endParaRPr kumimoji="0" lang="en-US" sz="3000" b="0" i="0" u="none" strike="noStrike" kern="0" cap="none" spc="0" normalizeH="0" baseline="0" noProof="0" dirty="0">
              <a:ln>
                <a:noFill/>
              </a:ln>
              <a:solidFill>
                <a:srgbClr val="000000"/>
              </a:solidFill>
              <a:effectLst/>
              <a:uLnTx/>
              <a:uFillTx/>
              <a:latin typeface="Arial" pitchFamily="34" charset="0"/>
              <a:ea typeface="+mj-ea"/>
              <a:cs typeface="Arial" pitchFamily="34"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5000" y="1790700"/>
            <a:ext cx="8334000" cy="950913"/>
          </a:xfrm>
          <a:prstGeom prst="rect">
            <a:avLst/>
          </a:prstGeom>
        </p:spPr>
        <p:txBody>
          <a:bodyPr/>
          <a:lstStyle/>
          <a:p>
            <a:pPr lvl="0" algn="ctr" eaLnBrk="1" hangingPunct="1">
              <a:defRPr/>
            </a:pPr>
            <a:r>
              <a:rPr lang="en-US" sz="3000" kern="0" dirty="0" smtClean="0">
                <a:solidFill>
                  <a:srgbClr val="000000"/>
                </a:solidFill>
                <a:latin typeface="Arial" pitchFamily="34" charset="0"/>
                <a:ea typeface="+mj-ea"/>
                <a:cs typeface="Arial" pitchFamily="34" charset="0"/>
              </a:rPr>
              <a:t>Leadership at all levels</a:t>
            </a:r>
            <a:br>
              <a:rPr lang="en-US" sz="3000" kern="0" dirty="0" smtClean="0">
                <a:solidFill>
                  <a:srgbClr val="000000"/>
                </a:solidFill>
                <a:latin typeface="Arial" pitchFamily="34" charset="0"/>
                <a:ea typeface="+mj-ea"/>
                <a:cs typeface="Arial" pitchFamily="34" charset="0"/>
              </a:rPr>
            </a:br>
            <a:r>
              <a:rPr lang="en-US" sz="3000" kern="0" dirty="0" smtClean="0">
                <a:solidFill>
                  <a:srgbClr val="000000"/>
                </a:solidFill>
                <a:latin typeface="Arial" pitchFamily="34" charset="0"/>
                <a:ea typeface="+mj-ea"/>
                <a:cs typeface="Arial" pitchFamily="34" charset="0"/>
              </a:rPr>
              <a:t>Autonomy, Purpose and Mastery</a:t>
            </a:r>
            <a:endParaRPr kumimoji="0" lang="en-US" sz="3000" b="0" i="0" u="none" strike="noStrike" kern="0" cap="none" spc="0" normalizeH="0" baseline="0" noProof="0" dirty="0">
              <a:ln>
                <a:noFill/>
              </a:ln>
              <a:solidFill>
                <a:srgbClr val="000000"/>
              </a:solidFill>
              <a:effectLst/>
              <a:uLnTx/>
              <a:uFillTx/>
              <a:latin typeface="Arial" pitchFamily="34" charset="0"/>
              <a:ea typeface="+mj-ea"/>
              <a:cs typeface="Arial"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638" y="227013"/>
            <a:ext cx="8332787" cy="457200"/>
          </a:xfrm>
        </p:spPr>
        <p:txBody>
          <a:bodyPr/>
          <a:lstStyle/>
          <a:p>
            <a:r>
              <a:rPr lang="en-GB" dirty="0" smtClean="0"/>
              <a:t>A history of innovation</a:t>
            </a:r>
            <a:endParaRPr lang="en-GB" dirty="0"/>
          </a:p>
        </p:txBody>
      </p:sp>
      <p:pic>
        <p:nvPicPr>
          <p:cNvPr id="3" name="Picture 2" descr="8-Barclaycard.jpg"/>
          <p:cNvPicPr>
            <a:picLocks noChangeAspect="1"/>
          </p:cNvPicPr>
          <p:nvPr/>
        </p:nvPicPr>
        <p:blipFill>
          <a:blip r:embed="rId3" cstate="print"/>
          <a:stretch>
            <a:fillRect/>
          </a:stretch>
        </p:blipFill>
        <p:spPr>
          <a:xfrm>
            <a:off x="1679262" y="821197"/>
            <a:ext cx="1564105" cy="977565"/>
          </a:xfrm>
          <a:prstGeom prst="rect">
            <a:avLst/>
          </a:prstGeom>
        </p:spPr>
      </p:pic>
      <p:pic>
        <p:nvPicPr>
          <p:cNvPr id="4" name="Picture 3" descr="PF-bank-female-195_1687529i.jpg"/>
          <p:cNvPicPr>
            <a:picLocks noChangeAspect="1"/>
          </p:cNvPicPr>
          <p:nvPr/>
        </p:nvPicPr>
        <p:blipFill>
          <a:blip r:embed="rId4" cstate="print"/>
          <a:stretch>
            <a:fillRect/>
          </a:stretch>
        </p:blipFill>
        <p:spPr>
          <a:xfrm>
            <a:off x="401638" y="821197"/>
            <a:ext cx="979200" cy="979200"/>
          </a:xfrm>
          <a:prstGeom prst="rect">
            <a:avLst/>
          </a:prstGeom>
        </p:spPr>
      </p:pic>
      <p:pic>
        <p:nvPicPr>
          <p:cNvPr id="5" name="Picture 4" descr="imgID30515830.jpg"/>
          <p:cNvPicPr>
            <a:picLocks noChangeAspect="1"/>
          </p:cNvPicPr>
          <p:nvPr/>
        </p:nvPicPr>
        <p:blipFill>
          <a:blip r:embed="rId5" cstate="print"/>
          <a:stretch>
            <a:fillRect/>
          </a:stretch>
        </p:blipFill>
        <p:spPr>
          <a:xfrm>
            <a:off x="3541791" y="821197"/>
            <a:ext cx="816223" cy="979200"/>
          </a:xfrm>
          <a:prstGeom prst="rect">
            <a:avLst/>
          </a:prstGeom>
        </p:spPr>
      </p:pic>
      <p:pic>
        <p:nvPicPr>
          <p:cNvPr id="6" name="Picture 5" descr="Barclays-Pingit-web.jpg"/>
          <p:cNvPicPr>
            <a:picLocks noChangeAspect="1"/>
          </p:cNvPicPr>
          <p:nvPr/>
        </p:nvPicPr>
        <p:blipFill>
          <a:blip r:embed="rId6" cstate="print"/>
          <a:srcRect l="11458" r="17122"/>
          <a:stretch>
            <a:fillRect/>
          </a:stretch>
        </p:blipFill>
        <p:spPr>
          <a:xfrm>
            <a:off x="401638" y="1970506"/>
            <a:ext cx="1213783" cy="1260000"/>
          </a:xfrm>
          <a:prstGeom prst="rect">
            <a:avLst/>
          </a:prstGeom>
        </p:spPr>
      </p:pic>
      <p:pic>
        <p:nvPicPr>
          <p:cNvPr id="7" name="Picture 6" descr="barclays-online-ch_3129774b.jpg"/>
          <p:cNvPicPr>
            <a:picLocks noChangeAspect="1"/>
          </p:cNvPicPr>
          <p:nvPr/>
        </p:nvPicPr>
        <p:blipFill>
          <a:blip r:embed="rId7" cstate="print"/>
          <a:srcRect l="11322" b="16501"/>
          <a:stretch>
            <a:fillRect/>
          </a:stretch>
        </p:blipFill>
        <p:spPr>
          <a:xfrm>
            <a:off x="2214194" y="1969689"/>
            <a:ext cx="2143820" cy="1260000"/>
          </a:xfrm>
          <a:prstGeom prst="rect">
            <a:avLst/>
          </a:prstGeom>
        </p:spPr>
      </p:pic>
      <p:pic>
        <p:nvPicPr>
          <p:cNvPr id="8" name="Picture 7" descr="barclays-accelerator.jpg"/>
          <p:cNvPicPr>
            <a:picLocks noChangeAspect="1"/>
          </p:cNvPicPr>
          <p:nvPr/>
        </p:nvPicPr>
        <p:blipFill>
          <a:blip r:embed="rId8" cstate="print"/>
          <a:stretch>
            <a:fillRect/>
          </a:stretch>
        </p:blipFill>
        <p:spPr>
          <a:xfrm>
            <a:off x="401638" y="3400615"/>
            <a:ext cx="1438700" cy="1080000"/>
          </a:xfrm>
          <a:prstGeom prst="rect">
            <a:avLst/>
          </a:prstGeom>
        </p:spPr>
      </p:pic>
      <p:pic>
        <p:nvPicPr>
          <p:cNvPr id="9" name="Picture 8" descr="devops-100314993-primary.idge.jpg"/>
          <p:cNvPicPr>
            <a:picLocks noChangeAspect="1"/>
          </p:cNvPicPr>
          <p:nvPr/>
        </p:nvPicPr>
        <p:blipFill>
          <a:blip r:embed="rId9" cstate="print"/>
          <a:srcRect l="13010" t="7479" r="11979" b="6090"/>
          <a:stretch>
            <a:fillRect/>
          </a:stretch>
        </p:blipFill>
        <p:spPr>
          <a:xfrm>
            <a:off x="2950929" y="3400615"/>
            <a:ext cx="1407085" cy="1080000"/>
          </a:xfrm>
          <a:prstGeom prst="rect">
            <a:avLst/>
          </a:prstGeom>
        </p:spPr>
      </p:pic>
      <p:pic>
        <p:nvPicPr>
          <p:cNvPr id="10" name="Picture 9" descr="rMuSXKi6.png"/>
          <p:cNvPicPr>
            <a:picLocks noChangeAspect="1"/>
          </p:cNvPicPr>
          <p:nvPr/>
        </p:nvPicPr>
        <p:blipFill>
          <a:blip r:embed="rId10" cstate="print"/>
          <a:stretch>
            <a:fillRect/>
          </a:stretch>
        </p:blipFill>
        <p:spPr>
          <a:xfrm>
            <a:off x="1933007" y="3477988"/>
            <a:ext cx="925254" cy="925254"/>
          </a:xfrm>
          <a:prstGeom prst="rect">
            <a:avLst/>
          </a:prstGeom>
        </p:spPr>
      </p:pic>
      <p:sp>
        <p:nvSpPr>
          <p:cNvPr id="11" name="TextBox 10"/>
          <p:cNvSpPr txBox="1"/>
          <p:nvPr/>
        </p:nvSpPr>
        <p:spPr>
          <a:xfrm>
            <a:off x="4651633" y="821197"/>
            <a:ext cx="3898231" cy="3539430"/>
          </a:xfrm>
          <a:prstGeom prst="rect">
            <a:avLst/>
          </a:prstGeom>
          <a:noFill/>
        </p:spPr>
        <p:txBody>
          <a:bodyPr wrap="square" lIns="0" tIns="0" rIns="0" bIns="0" rtlCol="0">
            <a:spAutoFit/>
          </a:bodyPr>
          <a:lstStyle/>
          <a:p>
            <a:pPr>
              <a:spcBef>
                <a:spcPts val="1200"/>
              </a:spcBef>
            </a:pPr>
            <a:r>
              <a:rPr lang="en-GB" sz="2000" dirty="0" smtClean="0">
                <a:latin typeface="Arial" pitchFamily="34" charset="0"/>
                <a:cs typeface="Arial" pitchFamily="34" charset="0"/>
              </a:rPr>
              <a:t>First female bank manager</a:t>
            </a:r>
          </a:p>
          <a:p>
            <a:pPr>
              <a:spcBef>
                <a:spcPts val="1200"/>
              </a:spcBef>
            </a:pPr>
            <a:r>
              <a:rPr lang="en-GB" sz="2000" dirty="0" smtClean="0">
                <a:latin typeface="Arial" pitchFamily="34" charset="0"/>
                <a:cs typeface="Arial" pitchFamily="34" charset="0"/>
              </a:rPr>
              <a:t>First credit card (outside US)</a:t>
            </a:r>
          </a:p>
          <a:p>
            <a:pPr>
              <a:spcBef>
                <a:spcPts val="1200"/>
              </a:spcBef>
            </a:pPr>
            <a:r>
              <a:rPr lang="en-GB" sz="2000" dirty="0" smtClean="0">
                <a:latin typeface="Arial" pitchFamily="34" charset="0"/>
                <a:cs typeface="Arial" pitchFamily="34" charset="0"/>
              </a:rPr>
              <a:t>First cash machine</a:t>
            </a:r>
          </a:p>
          <a:p>
            <a:pPr>
              <a:spcBef>
                <a:spcPts val="1200"/>
              </a:spcBef>
            </a:pPr>
            <a:r>
              <a:rPr lang="en-GB" sz="2000" dirty="0" smtClean="0">
                <a:latin typeface="Arial" pitchFamily="34" charset="0"/>
                <a:cs typeface="Arial" pitchFamily="34" charset="0"/>
              </a:rPr>
              <a:t>First mobile payments transfer</a:t>
            </a:r>
          </a:p>
          <a:p>
            <a:pPr>
              <a:spcBef>
                <a:spcPts val="1200"/>
              </a:spcBef>
            </a:pPr>
            <a:r>
              <a:rPr lang="en-GB" sz="2000" dirty="0" smtClean="0">
                <a:latin typeface="Arial" pitchFamily="34" charset="0"/>
                <a:cs typeface="Arial" pitchFamily="34" charset="0"/>
              </a:rPr>
              <a:t>First mobile cheque imaging</a:t>
            </a:r>
          </a:p>
          <a:p>
            <a:pPr>
              <a:spcBef>
                <a:spcPts val="1200"/>
              </a:spcBef>
            </a:pPr>
            <a:r>
              <a:rPr lang="en-GB" sz="2000" dirty="0" smtClean="0">
                <a:latin typeface="Arial" pitchFamily="34" charset="0"/>
                <a:cs typeface="Arial" pitchFamily="34" charset="0"/>
              </a:rPr>
              <a:t>Barclays Accelerator</a:t>
            </a:r>
          </a:p>
          <a:p>
            <a:pPr>
              <a:spcBef>
                <a:spcPts val="1200"/>
              </a:spcBef>
            </a:pPr>
            <a:r>
              <a:rPr lang="en-GB" sz="2000" dirty="0" smtClean="0">
                <a:latin typeface="Arial" pitchFamily="34" charset="0"/>
                <a:cs typeface="Arial" pitchFamily="34" charset="0"/>
              </a:rPr>
              <a:t>Blockchain smart contracts</a:t>
            </a:r>
          </a:p>
          <a:p>
            <a:pPr>
              <a:spcBef>
                <a:spcPts val="1200"/>
              </a:spcBef>
            </a:pPr>
            <a:r>
              <a:rPr lang="en-GB" sz="2000" dirty="0" smtClean="0">
                <a:latin typeface="Arial" pitchFamily="34" charset="0"/>
                <a:cs typeface="Arial" pitchFamily="34" charset="0"/>
              </a:rPr>
              <a:t>Embracing Agile &amp; DevOps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anim calcmode="lin" valueType="num">
                                      <p:cBhvr additive="base">
                                        <p:cTn id="17"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1">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anim calcmode="lin" valueType="num">
                                      <p:cBhvr additive="base">
                                        <p:cTn id="27"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1">
                                            <p:txEl>
                                              <p:pRg st="2" end="2"/>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
                                            <p:txEl>
                                              <p:pRg st="3" end="3"/>
                                            </p:txEl>
                                          </p:spTgt>
                                        </p:tgtEl>
                                        <p:attrNameLst>
                                          <p:attrName>style.visibility</p:attrName>
                                        </p:attrNameLst>
                                      </p:cBhvr>
                                      <p:to>
                                        <p:strVal val="visible"/>
                                      </p:to>
                                    </p:set>
                                    <p:anim calcmode="lin" valueType="num">
                                      <p:cBhvr additive="base">
                                        <p:cTn id="37"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
                                            <p:txEl>
                                              <p:pRg st="3" end="3"/>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additive="base">
                                        <p:cTn id="41" dur="500" fill="hold"/>
                                        <p:tgtEl>
                                          <p:spTgt spid="6"/>
                                        </p:tgtEl>
                                        <p:attrNameLst>
                                          <p:attrName>ppt_x</p:attrName>
                                        </p:attrNameLst>
                                      </p:cBhvr>
                                      <p:tavLst>
                                        <p:tav tm="0">
                                          <p:val>
                                            <p:strVal val="#ppt_x"/>
                                          </p:val>
                                        </p:tav>
                                        <p:tav tm="100000">
                                          <p:val>
                                            <p:strVal val="#ppt_x"/>
                                          </p:val>
                                        </p:tav>
                                      </p:tavLst>
                                    </p:anim>
                                    <p:anim calcmode="lin" valueType="num">
                                      <p:cBhvr additive="base">
                                        <p:cTn id="4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1">
                                            <p:txEl>
                                              <p:pRg st="4" end="4"/>
                                            </p:txEl>
                                          </p:spTgt>
                                        </p:tgtEl>
                                        <p:attrNameLst>
                                          <p:attrName>style.visibility</p:attrName>
                                        </p:attrNameLst>
                                      </p:cBhvr>
                                      <p:to>
                                        <p:strVal val="visible"/>
                                      </p:to>
                                    </p:set>
                                    <p:anim calcmode="lin" valueType="num">
                                      <p:cBhvr additive="base">
                                        <p:cTn id="47"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1">
                                            <p:txEl>
                                              <p:pRg st="4" end="4"/>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500" fill="hold"/>
                                        <p:tgtEl>
                                          <p:spTgt spid="7"/>
                                        </p:tgtEl>
                                        <p:attrNameLst>
                                          <p:attrName>ppt_x</p:attrName>
                                        </p:attrNameLst>
                                      </p:cBhvr>
                                      <p:tavLst>
                                        <p:tav tm="0">
                                          <p:val>
                                            <p:strVal val="#ppt_x"/>
                                          </p:val>
                                        </p:tav>
                                        <p:tav tm="100000">
                                          <p:val>
                                            <p:strVal val="#ppt_x"/>
                                          </p:val>
                                        </p:tav>
                                      </p:tavLst>
                                    </p:anim>
                                    <p:anim calcmode="lin" valueType="num">
                                      <p:cBhvr additive="base">
                                        <p:cTn id="5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11">
                                            <p:txEl>
                                              <p:pRg st="5" end="5"/>
                                            </p:txEl>
                                          </p:spTgt>
                                        </p:tgtEl>
                                        <p:attrNameLst>
                                          <p:attrName>style.visibility</p:attrName>
                                        </p:attrNameLst>
                                      </p:cBhvr>
                                      <p:to>
                                        <p:strVal val="visible"/>
                                      </p:to>
                                    </p:set>
                                    <p:anim calcmode="lin" valueType="num">
                                      <p:cBhvr additive="base">
                                        <p:cTn id="57"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11">
                                            <p:txEl>
                                              <p:pRg st="5" end="5"/>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8"/>
                                        </p:tgtEl>
                                        <p:attrNameLst>
                                          <p:attrName>style.visibility</p:attrName>
                                        </p:attrNameLst>
                                      </p:cBhvr>
                                      <p:to>
                                        <p:strVal val="visible"/>
                                      </p:to>
                                    </p:set>
                                    <p:anim calcmode="lin" valueType="num">
                                      <p:cBhvr additive="base">
                                        <p:cTn id="61" dur="500" fill="hold"/>
                                        <p:tgtEl>
                                          <p:spTgt spid="8"/>
                                        </p:tgtEl>
                                        <p:attrNameLst>
                                          <p:attrName>ppt_x</p:attrName>
                                        </p:attrNameLst>
                                      </p:cBhvr>
                                      <p:tavLst>
                                        <p:tav tm="0">
                                          <p:val>
                                            <p:strVal val="#ppt_x"/>
                                          </p:val>
                                        </p:tav>
                                        <p:tav tm="100000">
                                          <p:val>
                                            <p:strVal val="#ppt_x"/>
                                          </p:val>
                                        </p:tav>
                                      </p:tavLst>
                                    </p:anim>
                                    <p:anim calcmode="lin" valueType="num">
                                      <p:cBhvr additive="base">
                                        <p:cTn id="6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1">
                                            <p:txEl>
                                              <p:pRg st="6" end="6"/>
                                            </p:txEl>
                                          </p:spTgt>
                                        </p:tgtEl>
                                        <p:attrNameLst>
                                          <p:attrName>style.visibility</p:attrName>
                                        </p:attrNameLst>
                                      </p:cBhvr>
                                      <p:to>
                                        <p:strVal val="visible"/>
                                      </p:to>
                                    </p:set>
                                    <p:anim calcmode="lin" valueType="num">
                                      <p:cBhvr additive="base">
                                        <p:cTn id="67" dur="500" fill="hold"/>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11">
                                            <p:txEl>
                                              <p:pRg st="6" end="6"/>
                                            </p:txEl>
                                          </p:spTgt>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0"/>
                                        </p:tgtEl>
                                        <p:attrNameLst>
                                          <p:attrName>style.visibility</p:attrName>
                                        </p:attrNameLst>
                                      </p:cBhvr>
                                      <p:to>
                                        <p:strVal val="visible"/>
                                      </p:to>
                                    </p:set>
                                    <p:anim calcmode="lin" valueType="num">
                                      <p:cBhvr additive="base">
                                        <p:cTn id="71" dur="500" fill="hold"/>
                                        <p:tgtEl>
                                          <p:spTgt spid="10"/>
                                        </p:tgtEl>
                                        <p:attrNameLst>
                                          <p:attrName>ppt_x</p:attrName>
                                        </p:attrNameLst>
                                      </p:cBhvr>
                                      <p:tavLst>
                                        <p:tav tm="0">
                                          <p:val>
                                            <p:strVal val="#ppt_x"/>
                                          </p:val>
                                        </p:tav>
                                        <p:tav tm="100000">
                                          <p:val>
                                            <p:strVal val="#ppt_x"/>
                                          </p:val>
                                        </p:tav>
                                      </p:tavLst>
                                    </p:anim>
                                    <p:anim calcmode="lin" valueType="num">
                                      <p:cBhvr additive="base">
                                        <p:cTn id="7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11">
                                            <p:txEl>
                                              <p:pRg st="7" end="7"/>
                                            </p:txEl>
                                          </p:spTgt>
                                        </p:tgtEl>
                                        <p:attrNameLst>
                                          <p:attrName>style.visibility</p:attrName>
                                        </p:attrNameLst>
                                      </p:cBhvr>
                                      <p:to>
                                        <p:strVal val="visible"/>
                                      </p:to>
                                    </p:set>
                                    <p:anim calcmode="lin" valueType="num">
                                      <p:cBhvr additive="base">
                                        <p:cTn id="77" dur="500" fill="hold"/>
                                        <p:tgtEl>
                                          <p:spTgt spid="11">
                                            <p:txEl>
                                              <p:pRg st="7" end="7"/>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11">
                                            <p:txEl>
                                              <p:pRg st="7" end="7"/>
                                            </p:txEl>
                                          </p:spTgt>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Y:\Ldn\Mkts\IBDivision\IBD Production\D T P\Smart, Jonathan\CS1609563 GTT Development Services_J Smart_19 04 16\Graphics\TechEx.png"/>
          <p:cNvPicPr>
            <a:picLocks noChangeAspect="1" noChangeArrowheads="1"/>
          </p:cNvPicPr>
          <p:nvPr/>
        </p:nvPicPr>
        <p:blipFill>
          <a:blip r:embed="rId2" cstate="print"/>
          <a:srcRect/>
          <a:stretch>
            <a:fillRect/>
          </a:stretch>
        </p:blipFill>
        <p:spPr bwMode="auto">
          <a:xfrm>
            <a:off x="1227964" y="542926"/>
            <a:ext cx="7527099" cy="3973512"/>
          </a:xfrm>
          <a:prstGeom prst="rect">
            <a:avLst/>
          </a:prstGeom>
          <a:noFill/>
        </p:spPr>
      </p:pic>
      <p:sp>
        <p:nvSpPr>
          <p:cNvPr id="3" name="TextBox 2"/>
          <p:cNvSpPr txBox="1"/>
          <p:nvPr/>
        </p:nvSpPr>
        <p:spPr>
          <a:xfrm>
            <a:off x="393700" y="1119584"/>
            <a:ext cx="8334000" cy="3077766"/>
          </a:xfrm>
          <a:prstGeom prst="rect">
            <a:avLst/>
          </a:prstGeom>
          <a:noFill/>
        </p:spPr>
        <p:txBody>
          <a:bodyPr wrap="square" lIns="0" tIns="0" rIns="0" bIns="0" rtlCol="0">
            <a:spAutoFit/>
          </a:bodyPr>
          <a:lstStyle/>
          <a:p>
            <a:pPr>
              <a:spcBef>
                <a:spcPts val="2400"/>
              </a:spcBef>
            </a:pPr>
            <a:r>
              <a:rPr lang="en-US" dirty="0" smtClean="0">
                <a:latin typeface="Arial" pitchFamily="34" charset="0"/>
                <a:cs typeface="Arial" pitchFamily="34" charset="0"/>
              </a:rPr>
              <a:t>Technical Excellence</a:t>
            </a:r>
          </a:p>
          <a:p>
            <a:pPr>
              <a:spcBef>
                <a:spcPts val="2400"/>
              </a:spcBef>
            </a:pPr>
            <a:r>
              <a:rPr lang="en-US" dirty="0" smtClean="0">
                <a:latin typeface="Arial" pitchFamily="34" charset="0"/>
                <a:cs typeface="Arial" pitchFamily="34" charset="0"/>
              </a:rPr>
              <a:t>Agile Architecture</a:t>
            </a:r>
          </a:p>
          <a:p>
            <a:pPr>
              <a:spcBef>
                <a:spcPts val="2400"/>
              </a:spcBef>
            </a:pPr>
            <a:r>
              <a:rPr lang="en-US" dirty="0" smtClean="0">
                <a:latin typeface="Arial" pitchFamily="34" charset="0"/>
                <a:cs typeface="Arial" pitchFamily="34" charset="0"/>
              </a:rPr>
              <a:t>Agile HR</a:t>
            </a:r>
          </a:p>
          <a:p>
            <a:pPr>
              <a:spcBef>
                <a:spcPts val="2400"/>
              </a:spcBef>
            </a:pPr>
            <a:r>
              <a:rPr lang="en-GB" dirty="0" smtClean="0">
                <a:latin typeface="Arial" pitchFamily="34" charset="0"/>
                <a:cs typeface="Arial" pitchFamily="34" charset="0"/>
              </a:rPr>
              <a:t>Agile Portfolio Management</a:t>
            </a:r>
            <a:endParaRPr lang="en-US" dirty="0" smtClean="0">
              <a:latin typeface="Arial" pitchFamily="34" charset="0"/>
              <a:cs typeface="Arial" pitchFamily="34" charset="0"/>
            </a:endParaRPr>
          </a:p>
          <a:p>
            <a:pPr>
              <a:spcBef>
                <a:spcPts val="2400"/>
              </a:spcBef>
            </a:pPr>
            <a:r>
              <a:rPr lang="en-US" dirty="0" smtClean="0">
                <a:latin typeface="Arial" pitchFamily="34" charset="0"/>
                <a:cs typeface="Arial" pitchFamily="34" charset="0"/>
              </a:rPr>
              <a:t>Working Environment</a:t>
            </a:r>
            <a:endParaRPr lang="en-GB" dirty="0" smtClean="0">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Y:\Ldn\Mkts\IBDivision\IBD Production\D T P\Smart, Jonathan\CS1609563 GTT Development Services_J Smart_19 04 16\Graphics\DevOps.png"/>
          <p:cNvPicPr>
            <a:picLocks noChangeAspect="1" noChangeArrowheads="1"/>
          </p:cNvPicPr>
          <p:nvPr/>
        </p:nvPicPr>
        <p:blipFill>
          <a:blip r:embed="rId2" cstate="print"/>
          <a:srcRect/>
          <a:stretch>
            <a:fillRect/>
          </a:stretch>
        </p:blipFill>
        <p:spPr bwMode="auto">
          <a:xfrm>
            <a:off x="2752725" y="276696"/>
            <a:ext cx="6002338" cy="4223867"/>
          </a:xfrm>
          <a:prstGeom prst="rect">
            <a:avLst/>
          </a:prstGeom>
          <a:noFill/>
        </p:spPr>
      </p:pic>
      <p:sp>
        <p:nvSpPr>
          <p:cNvPr id="2" name="TextBox 1"/>
          <p:cNvSpPr txBox="1"/>
          <p:nvPr/>
        </p:nvSpPr>
        <p:spPr>
          <a:xfrm>
            <a:off x="405000" y="1141413"/>
            <a:ext cx="8334000" cy="3077766"/>
          </a:xfrm>
          <a:prstGeom prst="rect">
            <a:avLst/>
          </a:prstGeom>
          <a:noFill/>
        </p:spPr>
        <p:txBody>
          <a:bodyPr wrap="square" lIns="0" tIns="0" rIns="0" bIns="0" rtlCol="0">
            <a:spAutoFit/>
          </a:bodyPr>
          <a:lstStyle/>
          <a:p>
            <a:pPr>
              <a:spcBef>
                <a:spcPts val="2400"/>
              </a:spcBef>
            </a:pPr>
            <a:r>
              <a:rPr lang="en-US" sz="2400" dirty="0" smtClean="0">
                <a:latin typeface="Arial" pitchFamily="34" charset="0"/>
                <a:cs typeface="Arial" pitchFamily="34" charset="0"/>
              </a:rPr>
              <a:t>DevOps Leadership Forum</a:t>
            </a:r>
          </a:p>
          <a:p>
            <a:pPr>
              <a:spcBef>
                <a:spcPts val="2400"/>
              </a:spcBef>
            </a:pPr>
            <a:r>
              <a:rPr lang="en-US" sz="2400" dirty="0" smtClean="0">
                <a:latin typeface="Arial" pitchFamily="34" charset="0"/>
                <a:cs typeface="Arial" pitchFamily="34" charset="0"/>
              </a:rPr>
              <a:t>Federated, not centralised, not decentralised</a:t>
            </a:r>
          </a:p>
          <a:p>
            <a:pPr>
              <a:spcBef>
                <a:spcPts val="2400"/>
              </a:spcBef>
            </a:pPr>
            <a:r>
              <a:rPr lang="en-GB" sz="2400" dirty="0" smtClean="0">
                <a:latin typeface="Arial" pitchFamily="34" charset="0"/>
                <a:cs typeface="Arial" pitchFamily="34" charset="0"/>
              </a:rPr>
              <a:t>DevOps Champions</a:t>
            </a:r>
            <a:endParaRPr lang="en-US" sz="2400" dirty="0" smtClean="0">
              <a:latin typeface="Arial" pitchFamily="34" charset="0"/>
              <a:cs typeface="Arial" pitchFamily="34" charset="0"/>
            </a:endParaRPr>
          </a:p>
          <a:p>
            <a:pPr>
              <a:spcBef>
                <a:spcPts val="2400"/>
              </a:spcBef>
            </a:pPr>
            <a:r>
              <a:rPr lang="en-US" sz="2400" dirty="0" smtClean="0">
                <a:latin typeface="Arial" pitchFamily="34" charset="0"/>
                <a:cs typeface="Arial" pitchFamily="34" charset="0"/>
              </a:rPr>
              <a:t>DevOps is not a role</a:t>
            </a:r>
          </a:p>
          <a:p>
            <a:pPr>
              <a:spcBef>
                <a:spcPts val="2400"/>
              </a:spcBef>
            </a:pPr>
            <a:r>
              <a:rPr lang="en-US" dirty="0" smtClean="0">
                <a:latin typeface="Arial" pitchFamily="34" charset="0"/>
                <a:cs typeface="Arial" pitchFamily="34" charset="0"/>
                <a:sym typeface="Wingdings"/>
              </a:rPr>
              <a:t>DevOps is a practice, it can’t be purchased</a:t>
            </a:r>
            <a:r>
              <a:rPr lang="en-US" sz="2400" dirty="0" smtClean="0">
                <a:latin typeface="Arial" pitchFamily="34" charset="0"/>
                <a:cs typeface="Arial" pitchFamily="34" charset="0"/>
                <a:sym typeface="Wingdings"/>
              </a:rPr>
              <a:t> </a:t>
            </a:r>
            <a:endParaRPr lang="en-GB" sz="2400" dirty="0" smtClean="0">
              <a:latin typeface="Arial" pitchFamily="34" charset="0"/>
              <a:cs typeface="Arial" pitchFamily="34" charset="0"/>
            </a:endParaRPr>
          </a:p>
        </p:txBody>
      </p:sp>
      <p:sp>
        <p:nvSpPr>
          <p:cNvPr id="3" name="Title 2"/>
          <p:cNvSpPr>
            <a:spLocks noGrp="1"/>
          </p:cNvSpPr>
          <p:nvPr>
            <p:ph type="title"/>
          </p:nvPr>
        </p:nvSpPr>
        <p:spPr>
          <a:xfrm>
            <a:off x="401638" y="224780"/>
            <a:ext cx="8332787" cy="461665"/>
          </a:xfrm>
        </p:spPr>
        <p:txBody>
          <a:bodyPr/>
          <a:lstStyle/>
          <a:p>
            <a:r>
              <a:rPr lang="en-GB" dirty="0" smtClean="0"/>
              <a:t>DevOps at Scale</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2559600" y="2376408"/>
            <a:ext cx="4024800" cy="612934"/>
          </a:xfrm>
          <a:prstGeom prst="roundRect">
            <a:avLst/>
          </a:prstGeom>
          <a:solidFill>
            <a:schemeClr val="accent1"/>
          </a:solidFill>
          <a:ln w="25400" cap="flat" cmpd="sng" algn="ctr">
            <a:solidFill>
              <a:srgbClr val="00AEEF"/>
            </a:solidFill>
            <a:prstDash val="solid"/>
            <a:round/>
            <a:headEnd type="none" w="med" len="med"/>
            <a:tailEnd type="none" w="med" len="med"/>
          </a:ln>
          <a:effectLst/>
          <a:scene3d>
            <a:camera prst="orthographicFront"/>
            <a:lightRig rig="threePt" dir="t"/>
          </a:scene3d>
          <a:sp3d>
            <a:bevelT/>
          </a:sp3d>
        </p:spPr>
        <p:txBody>
          <a:bodyPr vert="horz" wrap="square" lIns="0" tIns="0" rIns="0" bIns="0" numCol="1" rtlCol="0" anchor="ctr" anchorCtr="0" compatLnSpc="1">
            <a:prstTxWarp prst="textNoShape">
              <a:avLst/>
            </a:prstTxWarp>
            <a:spAutoFit/>
          </a:bodyPr>
          <a:lstStyle/>
          <a:p>
            <a:pPr marL="0" marR="0" indent="0" defTabSz="914400" eaLnBrk="1" latinLnBrk="0" hangingPunct="1">
              <a:lnSpc>
                <a:spcPct val="100000"/>
              </a:lnSpc>
              <a:buClrTx/>
              <a:buSzTx/>
              <a:buFontTx/>
              <a:buNone/>
              <a:tabLst/>
            </a:pPr>
            <a:endParaRPr lang="en-US" sz="3600" dirty="0" smtClean="0">
              <a:solidFill>
                <a:schemeClr val="bg2"/>
              </a:solidFill>
              <a:latin typeface="Arial" pitchFamily="34" charset="0"/>
            </a:endParaRPr>
          </a:p>
        </p:txBody>
      </p:sp>
      <p:sp>
        <p:nvSpPr>
          <p:cNvPr id="2" name="TextBox 1"/>
          <p:cNvSpPr txBox="1"/>
          <p:nvPr/>
        </p:nvSpPr>
        <p:spPr>
          <a:xfrm>
            <a:off x="405000" y="1141411"/>
            <a:ext cx="8334000" cy="1723549"/>
          </a:xfrm>
          <a:prstGeom prst="rect">
            <a:avLst/>
          </a:prstGeom>
          <a:noFill/>
        </p:spPr>
        <p:txBody>
          <a:bodyPr wrap="square" lIns="0" tIns="0" rIns="0" bIns="0" rtlCol="0">
            <a:spAutoFit/>
          </a:bodyPr>
          <a:lstStyle/>
          <a:p>
            <a:pPr algn="ctr">
              <a:spcBef>
                <a:spcPts val="2400"/>
              </a:spcBef>
            </a:pPr>
            <a:r>
              <a:rPr lang="en-US" sz="2400" dirty="0" smtClean="0">
                <a:latin typeface="Arial" pitchFamily="34" charset="0"/>
                <a:cs typeface="Arial" pitchFamily="34" charset="0"/>
              </a:rPr>
              <a:t>Blending not clashing</a:t>
            </a:r>
          </a:p>
          <a:p>
            <a:pPr algn="ctr">
              <a:spcBef>
                <a:spcPts val="2400"/>
              </a:spcBef>
            </a:pPr>
            <a:r>
              <a:rPr lang="en-US" sz="2400" dirty="0" smtClean="0">
                <a:latin typeface="Arial" pitchFamily="34" charset="0"/>
                <a:cs typeface="Arial" pitchFamily="34" charset="0"/>
              </a:rPr>
              <a:t>Use of Internal Strength</a:t>
            </a:r>
          </a:p>
          <a:p>
            <a:pPr algn="ctr">
              <a:spcBef>
                <a:spcPts val="2400"/>
              </a:spcBef>
            </a:pPr>
            <a:r>
              <a:rPr lang="en-US" sz="2400" dirty="0" smtClean="0">
                <a:latin typeface="Arial" pitchFamily="34" charset="0"/>
                <a:cs typeface="Arial" pitchFamily="34" charset="0"/>
              </a:rPr>
              <a:t>Leading the assailant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3" presetClass="emph" presetSubtype="2" fill="hold" nodeType="withEffect">
                                  <p:stCondLst>
                                    <p:cond delay="0"/>
                                  </p:stCondLst>
                                  <p:childTnLst>
                                    <p:animClr clrSpc="rgb" dir="cw">
                                      <p:cBhvr override="childStyle">
                                        <p:cTn id="10" dur="500" fill="hold"/>
                                        <p:tgtEl>
                                          <p:spTgt spid="2">
                                            <p:txEl>
                                              <p:pRg st="2" end="2"/>
                                            </p:txEl>
                                          </p:spTgt>
                                        </p:tgtEl>
                                        <p:attrNameLst>
                                          <p:attrName>style.color</p:attrName>
                                        </p:attrNameLst>
                                      </p:cBhvr>
                                      <p:to>
                                        <a:schemeClr val="bg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5000" y="1141413"/>
            <a:ext cx="8334000" cy="2985433"/>
          </a:xfrm>
          <a:prstGeom prst="rect">
            <a:avLst/>
          </a:prstGeom>
          <a:noFill/>
        </p:spPr>
        <p:txBody>
          <a:bodyPr wrap="square" lIns="0" tIns="0" rIns="0" bIns="0" rtlCol="0">
            <a:spAutoFit/>
          </a:bodyPr>
          <a:lstStyle/>
          <a:p>
            <a:pPr algn="ctr">
              <a:spcBef>
                <a:spcPts val="1200"/>
              </a:spcBef>
            </a:pPr>
            <a:endParaRPr lang="en-US" sz="2400" dirty="0" smtClean="0">
              <a:latin typeface="Arial" pitchFamily="34" charset="0"/>
              <a:cs typeface="Arial" pitchFamily="34" charset="0"/>
            </a:endParaRPr>
          </a:p>
          <a:p>
            <a:pPr algn="ctr">
              <a:spcBef>
                <a:spcPts val="1200"/>
              </a:spcBef>
            </a:pPr>
            <a:r>
              <a:rPr lang="en-US" sz="2400" dirty="0" err="1" smtClean="0">
                <a:latin typeface="Arial" pitchFamily="34" charset="0"/>
                <a:cs typeface="Arial" pitchFamily="34" charset="0"/>
              </a:rPr>
              <a:t>BizFinancePMOHRLegalComplianceAuditDevSecOps</a:t>
            </a:r>
            <a:endParaRPr lang="en-US" sz="2400" dirty="0" smtClean="0">
              <a:latin typeface="Arial" pitchFamily="34" charset="0"/>
              <a:cs typeface="Arial" pitchFamily="34" charset="0"/>
            </a:endParaRPr>
          </a:p>
          <a:p>
            <a:pPr algn="ctr">
              <a:spcBef>
                <a:spcPts val="1200"/>
              </a:spcBef>
            </a:pPr>
            <a:r>
              <a:rPr lang="en-US" sz="2400" dirty="0" smtClean="0">
                <a:latin typeface="Arial" pitchFamily="34" charset="0"/>
                <a:cs typeface="Arial" pitchFamily="34" charset="0"/>
              </a:rPr>
              <a:t>is needed for Business Agility</a:t>
            </a:r>
          </a:p>
          <a:p>
            <a:pPr algn="ctr">
              <a:spcBef>
                <a:spcPts val="1200"/>
              </a:spcBef>
            </a:pPr>
            <a:r>
              <a:rPr lang="en-US" sz="2400" dirty="0" smtClean="0">
                <a:latin typeface="Arial" pitchFamily="34" charset="0"/>
                <a:cs typeface="Arial" pitchFamily="34" charset="0"/>
              </a:rPr>
              <a:t>Otherwise Impedance Mismatch</a:t>
            </a:r>
          </a:p>
          <a:p>
            <a:pPr algn="ctr">
              <a:spcBef>
                <a:spcPts val="1200"/>
              </a:spcBef>
            </a:pPr>
            <a:endParaRPr lang="en-GB" dirty="0" smtClean="0">
              <a:latin typeface="Arial" pitchFamily="34" charset="0"/>
              <a:cs typeface="Arial" pitchFamily="34" charset="0"/>
            </a:endParaRPr>
          </a:p>
          <a:p>
            <a:pPr algn="ctr">
              <a:spcBef>
                <a:spcPts val="1200"/>
              </a:spcBef>
            </a:pPr>
            <a:r>
              <a:rPr lang="en-GB" sz="2400" dirty="0" smtClean="0">
                <a:latin typeface="Arial" pitchFamily="34" charset="0"/>
                <a:cs typeface="Arial" pitchFamily="34" charset="0"/>
              </a:rPr>
              <a:t>Holistic Feature Teams</a:t>
            </a:r>
          </a:p>
        </p:txBody>
      </p:sp>
      <p:sp>
        <p:nvSpPr>
          <p:cNvPr id="4" name="Title 3"/>
          <p:cNvSpPr>
            <a:spLocks noGrp="1"/>
          </p:cNvSpPr>
          <p:nvPr>
            <p:ph type="title"/>
          </p:nvPr>
        </p:nvSpPr>
        <p:spPr>
          <a:xfrm>
            <a:off x="401638" y="224781"/>
            <a:ext cx="8332787" cy="923330"/>
          </a:xfrm>
        </p:spPr>
        <p:txBody>
          <a:bodyPr anchor="ctr"/>
          <a:lstStyle/>
          <a:p>
            <a:r>
              <a:rPr lang="en-US" dirty="0" smtClean="0"/>
              <a:t>In large enterprises Dev+Ops is not enough – it has to be “Holistic Agility”</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 calcmode="lin" valueType="num">
                                      <p:cBhvr additive="base">
                                        <p:cTn id="21"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Y:\Ldn\Mkts\IBDivision\IBD Production\D T P\Smart, Jonathan\CS1609563 GTT Development Services_J Smart_19 04 16\Graphics\Maze.png"/>
          <p:cNvPicPr>
            <a:picLocks noChangeAspect="1" noChangeArrowheads="1"/>
          </p:cNvPicPr>
          <p:nvPr/>
        </p:nvPicPr>
        <p:blipFill>
          <a:blip r:embed="rId2" cstate="print"/>
          <a:srcRect/>
          <a:stretch>
            <a:fillRect/>
          </a:stretch>
        </p:blipFill>
        <p:spPr bwMode="auto">
          <a:xfrm>
            <a:off x="2571750" y="149344"/>
            <a:ext cx="6183313" cy="4351220"/>
          </a:xfrm>
          <a:prstGeom prst="rect">
            <a:avLst/>
          </a:prstGeom>
          <a:noFill/>
        </p:spPr>
      </p:pic>
      <p:sp>
        <p:nvSpPr>
          <p:cNvPr id="2" name="Title 1"/>
          <p:cNvSpPr>
            <a:spLocks noGrp="1"/>
          </p:cNvSpPr>
          <p:nvPr>
            <p:ph type="title"/>
          </p:nvPr>
        </p:nvSpPr>
        <p:spPr/>
        <p:txBody>
          <a:bodyPr/>
          <a:lstStyle/>
          <a:p>
            <a:r>
              <a:rPr lang="en-GB" dirty="0" smtClean="0"/>
              <a:t>Agility and Control</a:t>
            </a:r>
            <a:endParaRPr lang="en-GB" dirty="0"/>
          </a:p>
        </p:txBody>
      </p:sp>
      <p:sp>
        <p:nvSpPr>
          <p:cNvPr id="3" name="TextBox 2"/>
          <p:cNvSpPr txBox="1"/>
          <p:nvPr/>
        </p:nvSpPr>
        <p:spPr>
          <a:xfrm>
            <a:off x="405000" y="1492816"/>
            <a:ext cx="8334000" cy="1123384"/>
          </a:xfrm>
          <a:prstGeom prst="rect">
            <a:avLst/>
          </a:prstGeom>
          <a:noFill/>
        </p:spPr>
        <p:txBody>
          <a:bodyPr wrap="square" lIns="0" tIns="0" rIns="0" bIns="0" rtlCol="0">
            <a:spAutoFit/>
          </a:bodyPr>
          <a:lstStyle/>
          <a:p>
            <a:pPr>
              <a:spcBef>
                <a:spcPts val="3000"/>
              </a:spcBef>
            </a:pPr>
            <a:r>
              <a:rPr lang="en-US" sz="2400" dirty="0" smtClean="0">
                <a:latin typeface="Arial" pitchFamily="34" charset="0"/>
                <a:cs typeface="Arial" pitchFamily="34" charset="0"/>
              </a:rPr>
              <a:t>Control Tribes</a:t>
            </a:r>
          </a:p>
          <a:p>
            <a:pPr>
              <a:spcBef>
                <a:spcPts val="3000"/>
              </a:spcBef>
            </a:pPr>
            <a:r>
              <a:rPr lang="en-US" sz="2400" dirty="0" smtClean="0">
                <a:latin typeface="Arial" pitchFamily="34" charset="0"/>
                <a:cs typeface="Arial" pitchFamily="34" charset="0"/>
              </a:rPr>
              <a:t>Control Tool</a:t>
            </a:r>
            <a:r>
              <a:rPr lang="en-US" sz="2400" dirty="0" smtClean="0">
                <a:latin typeface="Arial" pitchFamily="34" charset="0"/>
                <a:cs typeface="Arial" pitchFamily="34" charset="0"/>
                <a:sym typeface="Wingdings"/>
              </a:rPr>
              <a:t> </a:t>
            </a:r>
            <a:endParaRPr lang="en-GB" sz="2400" dirty="0" smtClean="0">
              <a:latin typeface="Arial" pitchFamily="34" charset="0"/>
              <a:cs typeface="Arial" pitchFamily="34" charset="0"/>
            </a:endParaRPr>
          </a:p>
        </p:txBody>
      </p:sp>
      <p:pic>
        <p:nvPicPr>
          <p:cNvPr id="5" name="Picture 4" descr="user-group-icon.pn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165353" y="1311158"/>
            <a:ext cx="732000" cy="732000"/>
          </a:xfrm>
          <a:prstGeom prst="rect">
            <a:avLst/>
          </a:prstGeom>
        </p:spPr>
      </p:pic>
      <p:pic>
        <p:nvPicPr>
          <p:cNvPr id="12" name="Picture 11" descr="user-group-icon.pn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573660" y="1311158"/>
            <a:ext cx="732000" cy="732000"/>
          </a:xfrm>
          <a:prstGeom prst="rect">
            <a:avLst/>
          </a:prstGeom>
        </p:spPr>
      </p:pic>
      <p:pic>
        <p:nvPicPr>
          <p:cNvPr id="13" name="Picture 12" descr="user-group-icon.pn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981967" y="1311158"/>
            <a:ext cx="732000" cy="732000"/>
          </a:xfrm>
          <a:prstGeom prst="rect">
            <a:avLst/>
          </a:prstGeom>
        </p:spPr>
      </p:pic>
      <p:pic>
        <p:nvPicPr>
          <p:cNvPr id="14" name="Picture 13" descr="user-group-icon.pn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7390273" y="1311158"/>
            <a:ext cx="732000" cy="732000"/>
          </a:xfrm>
          <a:prstGeom prst="rect">
            <a:avLst/>
          </a:prstGeom>
        </p:spPr>
      </p:pic>
    </p:spTree>
    <p:extLst>
      <p:ext uri="{BB962C8B-B14F-4D97-AF65-F5344CB8AC3E}">
        <p14:creationId xmlns="" xmlns:p14="http://schemas.microsoft.com/office/powerpoint/2010/main" val="732906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1+#ppt_w/2"/>
                                          </p:val>
                                        </p:tav>
                                        <p:tav tm="100000">
                                          <p:val>
                                            <p:strVal val="#ppt_x"/>
                                          </p:val>
                                        </p:tav>
                                      </p:tavLst>
                                    </p:anim>
                                    <p:anim calcmode="lin" valueType="num">
                                      <p:cBhvr additive="base">
                                        <p:cTn id="16" dur="5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1+#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1+#ppt_w/2"/>
                                          </p:val>
                                        </p:tav>
                                        <p:tav tm="100000">
                                          <p:val>
                                            <p:strVal val="#ppt_x"/>
                                          </p:val>
                                        </p:tav>
                                      </p:tavLst>
                                    </p:anim>
                                    <p:anim calcmode="lin" valueType="num">
                                      <p:cBhvr additive="base">
                                        <p:cTn id="24"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anim calcmode="lin" valueType="num">
                                      <p:cBhvr additive="base">
                                        <p:cTn id="29"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01638" y="227013"/>
            <a:ext cx="8332787" cy="457200"/>
          </a:xfrm>
        </p:spPr>
        <p:txBody>
          <a:bodyPr/>
          <a:lstStyle/>
          <a:p>
            <a:r>
              <a:rPr lang="en-GB" dirty="0" smtClean="0"/>
              <a:t>Agile Control Tool</a:t>
            </a:r>
            <a:endParaRPr lang="en-GB" dirty="0"/>
          </a:p>
        </p:txBody>
      </p:sp>
      <p:pic>
        <p:nvPicPr>
          <p:cNvPr id="5" name="Picture 4" descr="agilecontrol.png"/>
          <p:cNvPicPr>
            <a:picLocks noChangeAspect="1"/>
          </p:cNvPicPr>
          <p:nvPr/>
        </p:nvPicPr>
        <p:blipFill>
          <a:blip r:embed="rId2" cstate="print"/>
          <a:stretch>
            <a:fillRect/>
          </a:stretch>
        </p:blipFill>
        <p:spPr>
          <a:xfrm>
            <a:off x="403225" y="1138452"/>
            <a:ext cx="4102179" cy="2912340"/>
          </a:xfrm>
          <a:prstGeom prst="rect">
            <a:avLst/>
          </a:prstGeom>
          <a:effectLst>
            <a:outerShdw blurRad="63500" sx="102000" sy="102000" algn="ctr" rotWithShape="0">
              <a:prstClr val="black">
                <a:alpha val="40000"/>
              </a:prstClr>
            </a:outerShdw>
          </a:effectLst>
        </p:spPr>
      </p:pic>
      <p:sp>
        <p:nvSpPr>
          <p:cNvPr id="6" name="TextBox 5"/>
          <p:cNvSpPr txBox="1"/>
          <p:nvPr/>
        </p:nvSpPr>
        <p:spPr>
          <a:xfrm>
            <a:off x="4664075" y="1138452"/>
            <a:ext cx="4070351" cy="2862322"/>
          </a:xfrm>
          <a:prstGeom prst="rect">
            <a:avLst/>
          </a:prstGeom>
          <a:noFill/>
        </p:spPr>
        <p:txBody>
          <a:bodyPr wrap="square" lIns="0" tIns="0" rIns="0" bIns="0" rtlCol="0">
            <a:spAutoFit/>
          </a:bodyPr>
          <a:lstStyle/>
          <a:p>
            <a:pPr>
              <a:spcBef>
                <a:spcPts val="1800"/>
              </a:spcBef>
            </a:pPr>
            <a:r>
              <a:rPr lang="en-US" sz="1800" dirty="0" smtClean="0">
                <a:latin typeface="Arial" pitchFamily="34" charset="0"/>
                <a:cs typeface="Arial" pitchFamily="34" charset="0"/>
              </a:rPr>
              <a:t>Assigns Epic to Control Tribe, emphasis on early and often conversation</a:t>
            </a:r>
          </a:p>
          <a:p>
            <a:pPr>
              <a:spcBef>
                <a:spcPts val="1800"/>
              </a:spcBef>
            </a:pPr>
            <a:r>
              <a:rPr lang="en-US" sz="1800" dirty="0" smtClean="0">
                <a:latin typeface="Arial" pitchFamily="34" charset="0"/>
                <a:cs typeface="Arial" pitchFamily="34" charset="0"/>
              </a:rPr>
              <a:t>Lean process. From 7 control points</a:t>
            </a:r>
            <a:br>
              <a:rPr lang="en-US" sz="1800" dirty="0" smtClean="0">
                <a:latin typeface="Arial" pitchFamily="34" charset="0"/>
                <a:cs typeface="Arial" pitchFamily="34" charset="0"/>
              </a:rPr>
            </a:br>
            <a:r>
              <a:rPr lang="en-US" sz="1800" dirty="0" smtClean="0">
                <a:latin typeface="Arial" pitchFamily="34" charset="0"/>
                <a:cs typeface="Arial" pitchFamily="34" charset="0"/>
              </a:rPr>
              <a:t>to 2</a:t>
            </a:r>
          </a:p>
          <a:p>
            <a:pPr>
              <a:spcBef>
                <a:spcPts val="1800"/>
              </a:spcBef>
            </a:pPr>
            <a:r>
              <a:rPr lang="en-US" sz="1800" dirty="0" smtClean="0">
                <a:latin typeface="Arial" pitchFamily="34" charset="0"/>
                <a:cs typeface="Arial" pitchFamily="34" charset="0"/>
              </a:rPr>
              <a:t>One place for everything</a:t>
            </a:r>
          </a:p>
          <a:p>
            <a:pPr>
              <a:spcBef>
                <a:spcPts val="1800"/>
              </a:spcBef>
            </a:pPr>
            <a:r>
              <a:rPr lang="en-GB" sz="1800" dirty="0" smtClean="0">
                <a:latin typeface="Arial" pitchFamily="34" charset="0"/>
                <a:cs typeface="Arial" pitchFamily="34" charset="0"/>
              </a:rPr>
              <a:t>20 questions, not hundreds</a:t>
            </a:r>
            <a:endParaRPr lang="en-US" sz="1800" dirty="0" smtClean="0">
              <a:latin typeface="Arial" pitchFamily="34" charset="0"/>
              <a:cs typeface="Arial" pitchFamily="34" charset="0"/>
            </a:endParaRPr>
          </a:p>
          <a:p>
            <a:pPr>
              <a:spcBef>
                <a:spcPts val="1800"/>
              </a:spcBef>
            </a:pPr>
            <a:r>
              <a:rPr lang="en-US" sz="1800" dirty="0" smtClean="0">
                <a:latin typeface="Arial" pitchFamily="34" charset="0"/>
                <a:cs typeface="Arial" pitchFamily="34" charset="0"/>
              </a:rPr>
              <a:t>From 58 days elapsed to 1 day elapsed</a:t>
            </a:r>
            <a:r>
              <a:rPr lang="en-US" sz="1800" dirty="0" smtClean="0">
                <a:latin typeface="Arial" pitchFamily="34" charset="0"/>
                <a:cs typeface="Arial" pitchFamily="34" charset="0"/>
                <a:sym typeface="Wingdings"/>
              </a:rPr>
              <a:t> </a:t>
            </a:r>
            <a:endParaRPr lang="en-GB" sz="1800" dirty="0" smtClean="0">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 calcmode="lin" valueType="num">
                                      <p:cBhvr additive="base">
                                        <p:cTn id="19" dur="500" fill="hold"/>
                                        <p:tgtEl>
                                          <p:spTgt spid="6">
                                            <p:txEl>
                                              <p:pRg st="1" end="1"/>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 calcmode="lin" valueType="num">
                                      <p:cBhvr additive="base">
                                        <p:cTn id="25" dur="500" fill="hold"/>
                                        <p:tgtEl>
                                          <p:spTgt spid="6">
                                            <p:txEl>
                                              <p:pRg st="2" end="2"/>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anim calcmode="lin" valueType="num">
                                      <p:cBhvr additive="base">
                                        <p:cTn id="31" dur="500" fill="hold"/>
                                        <p:tgtEl>
                                          <p:spTgt spid="6">
                                            <p:txEl>
                                              <p:pRg st="3" end="3"/>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6">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6">
                                            <p:txEl>
                                              <p:pRg st="4" end="4"/>
                                            </p:txEl>
                                          </p:spTgt>
                                        </p:tgtEl>
                                        <p:attrNameLst>
                                          <p:attrName>style.visibility</p:attrName>
                                        </p:attrNameLst>
                                      </p:cBhvr>
                                      <p:to>
                                        <p:strVal val="visible"/>
                                      </p:to>
                                    </p:set>
                                    <p:anim calcmode="lin" valueType="num">
                                      <p:cBhvr additive="base">
                                        <p:cTn id="37" dur="500" fill="hold"/>
                                        <p:tgtEl>
                                          <p:spTgt spid="6">
                                            <p:txEl>
                                              <p:pRg st="4" end="4"/>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6">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Agility Levels</a:t>
            </a:r>
            <a:endParaRPr lang="en-GB" dirty="0"/>
          </a:p>
        </p:txBody>
      </p:sp>
      <p:graphicFrame>
        <p:nvGraphicFramePr>
          <p:cNvPr id="4" name="Table 3"/>
          <p:cNvGraphicFramePr>
            <a:graphicFrameLocks noGrp="1"/>
          </p:cNvGraphicFramePr>
          <p:nvPr>
            <p:extLst>
              <p:ext uri="{D42A27DB-BD31-4B8C-83A1-F6EECF244321}">
                <p14:modId xmlns="" xmlns:p14="http://schemas.microsoft.com/office/powerpoint/2010/main" val="431587222"/>
              </p:ext>
            </p:extLst>
          </p:nvPr>
        </p:nvGraphicFramePr>
        <p:xfrm>
          <a:off x="403225" y="1141414"/>
          <a:ext cx="8351837" cy="3359149"/>
        </p:xfrm>
        <a:graphic>
          <a:graphicData uri="http://schemas.openxmlformats.org/drawingml/2006/table">
            <a:tbl>
              <a:tblPr firstRow="1" bandRow="1">
                <a:tableStyleId>{5C22544A-7EE6-4342-B048-85BDC9FD1C3A}</a:tableStyleId>
              </a:tblPr>
              <a:tblGrid>
                <a:gridCol w="1823291"/>
                <a:gridCol w="1871279"/>
                <a:gridCol w="4657267"/>
              </a:tblGrid>
              <a:tr h="456356">
                <a:tc>
                  <a:txBody>
                    <a:bodyPr/>
                    <a:lstStyle/>
                    <a:p>
                      <a:r>
                        <a:rPr lang="en-GB" sz="1200" dirty="0" smtClean="0">
                          <a:latin typeface="Arial" pitchFamily="34" charset="0"/>
                          <a:cs typeface="Arial" pitchFamily="34" charset="0"/>
                        </a:rPr>
                        <a:t>Agility</a:t>
                      </a:r>
                      <a:r>
                        <a:rPr lang="en-GB" sz="1200" baseline="0" dirty="0" smtClean="0">
                          <a:latin typeface="Arial" pitchFamily="34" charset="0"/>
                          <a:cs typeface="Arial" pitchFamily="34" charset="0"/>
                        </a:rPr>
                        <a:t> Level</a:t>
                      </a:r>
                      <a:endParaRPr lang="en-GB" sz="1200" dirty="0">
                        <a:latin typeface="Arial" pitchFamily="34" charset="0"/>
                        <a:cs typeface="Arial" pitchFamily="34" charset="0"/>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200" dirty="0" smtClean="0">
                          <a:latin typeface="Arial" pitchFamily="34" charset="0"/>
                          <a:cs typeface="Arial" pitchFamily="34" charset="0"/>
                        </a:rPr>
                        <a:t>Description</a:t>
                      </a:r>
                      <a:endParaRPr lang="en-GB" sz="1200" dirty="0">
                        <a:latin typeface="Arial" pitchFamily="34" charset="0"/>
                        <a:cs typeface="Arial" pitchFamily="34" charset="0"/>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smtClean="0">
                          <a:latin typeface="Arial" pitchFamily="34" charset="0"/>
                          <a:cs typeface="Arial" pitchFamily="34" charset="0"/>
                        </a:rPr>
                        <a:t>Agility Criteria</a:t>
                      </a: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479102">
                <a:tc>
                  <a:txBody>
                    <a:bodyPr/>
                    <a:lstStyle/>
                    <a:p>
                      <a:r>
                        <a:rPr lang="en-GB" sz="1200" dirty="0" smtClean="0">
                          <a:latin typeface="Arial" pitchFamily="34" charset="0"/>
                          <a:cs typeface="Arial" pitchFamily="34" charset="0"/>
                        </a:rPr>
                        <a:t>Level 1</a:t>
                      </a:r>
                      <a:endParaRPr lang="en-GB" sz="1200" dirty="0">
                        <a:latin typeface="Arial" pitchFamily="34" charset="0"/>
                        <a:cs typeface="Arial"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1200" dirty="0" smtClean="0">
                          <a:latin typeface="Arial" pitchFamily="34" charset="0"/>
                          <a:cs typeface="Arial" pitchFamily="34" charset="0"/>
                        </a:rPr>
                        <a:t>Mobilising</a:t>
                      </a:r>
                      <a:endParaRPr lang="en-GB" sz="1200" dirty="0">
                        <a:latin typeface="Arial" pitchFamily="34" charset="0"/>
                        <a:cs typeface="Arial"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1200" dirty="0" smtClean="0">
                          <a:latin typeface="Arial" pitchFamily="34" charset="0"/>
                          <a:cs typeface="Arial" pitchFamily="34" charset="0"/>
                        </a:rPr>
                        <a:t>Largely</a:t>
                      </a:r>
                      <a:r>
                        <a:rPr lang="en-GB" sz="1200" baseline="0" dirty="0" smtClean="0">
                          <a:latin typeface="Arial" pitchFamily="34" charset="0"/>
                          <a:cs typeface="Arial" pitchFamily="34" charset="0"/>
                        </a:rPr>
                        <a:t> Cross functional Team</a:t>
                      </a:r>
                    </a:p>
                    <a:p>
                      <a:r>
                        <a:rPr lang="en-GB" sz="1200" baseline="0" dirty="0" smtClean="0">
                          <a:latin typeface="Arial" pitchFamily="34" charset="0"/>
                          <a:cs typeface="Arial" pitchFamily="34" charset="0"/>
                        </a:rPr>
                        <a:t>…</a:t>
                      </a:r>
                      <a:endParaRPr lang="en-GB" sz="1200" dirty="0">
                        <a:latin typeface="Arial" pitchFamily="34" charset="0"/>
                        <a:cs typeface="Arial"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676379">
                <a:tc>
                  <a:txBody>
                    <a:bodyPr/>
                    <a:lstStyle/>
                    <a:p>
                      <a:r>
                        <a:rPr lang="en-GB" sz="1200" dirty="0" smtClean="0">
                          <a:latin typeface="Arial" pitchFamily="34" charset="0"/>
                          <a:cs typeface="Arial" pitchFamily="34" charset="0"/>
                        </a:rPr>
                        <a:t>Level 2</a:t>
                      </a:r>
                      <a:endParaRPr lang="en-GB" sz="1200" dirty="0">
                        <a:latin typeface="Arial" pitchFamily="34" charset="0"/>
                        <a:cs typeface="Arial"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FE6F6"/>
                    </a:solidFill>
                  </a:tcPr>
                </a:tc>
                <a:tc>
                  <a:txBody>
                    <a:bodyPr/>
                    <a:lstStyle/>
                    <a:p>
                      <a:r>
                        <a:rPr lang="en-GB" sz="1200" dirty="0" smtClean="0">
                          <a:latin typeface="Arial" pitchFamily="34" charset="0"/>
                          <a:cs typeface="Arial" pitchFamily="34" charset="0"/>
                        </a:rPr>
                        <a:t>Transitioning</a:t>
                      </a:r>
                      <a:endParaRPr lang="en-GB" sz="1200" dirty="0">
                        <a:latin typeface="Arial" pitchFamily="34" charset="0"/>
                        <a:cs typeface="Arial"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FE6F6"/>
                    </a:solidFill>
                  </a:tcPr>
                </a:tc>
                <a:tc>
                  <a:txBody>
                    <a:bodyPr/>
                    <a:lstStyle/>
                    <a:p>
                      <a:r>
                        <a:rPr lang="en-GB" sz="1200" dirty="0" smtClean="0">
                          <a:latin typeface="Arial" pitchFamily="34" charset="0"/>
                          <a:cs typeface="Arial" pitchFamily="34" charset="0"/>
                        </a:rPr>
                        <a:t>Daily</a:t>
                      </a:r>
                      <a:r>
                        <a:rPr lang="en-GB" sz="1200" baseline="0" dirty="0" smtClean="0">
                          <a:latin typeface="Arial" pitchFamily="34" charset="0"/>
                          <a:cs typeface="Arial" pitchFamily="34" charset="0"/>
                        </a:rPr>
                        <a:t> Coordination Meeting</a:t>
                      </a:r>
                    </a:p>
                    <a:p>
                      <a:r>
                        <a:rPr lang="en-GB" sz="1200" baseline="0" dirty="0" smtClean="0">
                          <a:latin typeface="Arial" pitchFamily="34" charset="0"/>
                          <a:cs typeface="Arial" pitchFamily="34" charset="0"/>
                        </a:rPr>
                        <a:t>Regular Show and Tell</a:t>
                      </a:r>
                    </a:p>
                    <a:p>
                      <a:r>
                        <a:rPr lang="en-GB" sz="1200" baseline="0" dirty="0" smtClean="0">
                          <a:latin typeface="Arial" pitchFamily="34" charset="0"/>
                          <a:cs typeface="Arial" pitchFamily="34" charset="0"/>
                        </a:rPr>
                        <a:t>…</a:t>
                      </a: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FE6F6"/>
                    </a:solidFill>
                  </a:tcPr>
                </a:tc>
              </a:tr>
              <a:tr h="873656">
                <a:tc>
                  <a:txBody>
                    <a:bodyPr/>
                    <a:lstStyle/>
                    <a:p>
                      <a:r>
                        <a:rPr lang="en-GB" sz="1200" dirty="0" smtClean="0">
                          <a:latin typeface="Arial" pitchFamily="34" charset="0"/>
                          <a:cs typeface="Arial" pitchFamily="34" charset="0"/>
                        </a:rPr>
                        <a:t>Level 3</a:t>
                      </a:r>
                      <a:endParaRPr lang="en-GB" sz="1200" dirty="0">
                        <a:latin typeface="Arial" pitchFamily="34" charset="0"/>
                        <a:cs typeface="Arial"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1200" dirty="0" smtClean="0">
                          <a:latin typeface="Arial" pitchFamily="34" charset="0"/>
                          <a:cs typeface="Arial" pitchFamily="34" charset="0"/>
                        </a:rPr>
                        <a:t>Established</a:t>
                      </a:r>
                      <a:endParaRPr lang="en-GB" sz="1200" dirty="0">
                        <a:latin typeface="Arial" pitchFamily="34" charset="0"/>
                        <a:cs typeface="Arial"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1200" dirty="0" smtClean="0">
                          <a:latin typeface="Arial" pitchFamily="34" charset="0"/>
                          <a:cs typeface="Arial" pitchFamily="34" charset="0"/>
                        </a:rPr>
                        <a:t>WIP</a:t>
                      </a:r>
                      <a:r>
                        <a:rPr lang="en-GB" sz="1200" baseline="0" dirty="0" smtClean="0">
                          <a:latin typeface="Arial" pitchFamily="34" charset="0"/>
                          <a:cs typeface="Arial" pitchFamily="34" charset="0"/>
                        </a:rPr>
                        <a:t> limited</a:t>
                      </a:r>
                      <a:endParaRPr lang="en-GB" sz="1200" dirty="0" smtClean="0">
                        <a:latin typeface="Arial" pitchFamily="34" charset="0"/>
                        <a:cs typeface="Arial" pitchFamily="34" charset="0"/>
                      </a:endParaRPr>
                    </a:p>
                    <a:p>
                      <a:r>
                        <a:rPr lang="en-GB" sz="1200" baseline="0" dirty="0" smtClean="0">
                          <a:latin typeface="Arial" pitchFamily="34" charset="0"/>
                          <a:cs typeface="Arial" pitchFamily="34" charset="0"/>
                        </a:rPr>
                        <a:t>Lead Time reduced</a:t>
                      </a:r>
                    </a:p>
                    <a:p>
                      <a:r>
                        <a:rPr lang="en-GB" sz="1200" baseline="0" dirty="0" smtClean="0">
                          <a:latin typeface="Arial" pitchFamily="34" charset="0"/>
                          <a:cs typeface="Arial" pitchFamily="34" charset="0"/>
                        </a:rPr>
                        <a:t>Technical Excellence</a:t>
                      </a:r>
                    </a:p>
                    <a:p>
                      <a:r>
                        <a:rPr lang="en-GB" sz="1200" baseline="0" dirty="0" smtClean="0">
                          <a:latin typeface="Arial" pitchFamily="34" charset="0"/>
                          <a:cs typeface="Arial" pitchFamily="34" charset="0"/>
                        </a:rPr>
                        <a:t>...</a:t>
                      </a:r>
                      <a:endParaRPr lang="en-GB" sz="1200" dirty="0">
                        <a:latin typeface="Arial" pitchFamily="34" charset="0"/>
                        <a:cs typeface="Arial" pitchFamily="34" charset="0"/>
                      </a:endParaRP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873656">
                <a:tc>
                  <a:txBody>
                    <a:bodyPr/>
                    <a:lstStyle/>
                    <a:p>
                      <a:r>
                        <a:rPr lang="en-GB" sz="1200" dirty="0" smtClean="0">
                          <a:latin typeface="Arial" pitchFamily="34" charset="0"/>
                          <a:cs typeface="Arial" pitchFamily="34" charset="0"/>
                        </a:rPr>
                        <a:t>Level 4</a:t>
                      </a:r>
                      <a:endParaRPr lang="en-GB" sz="1200" dirty="0">
                        <a:latin typeface="Arial" pitchFamily="34" charset="0"/>
                        <a:cs typeface="Arial" pitchFamily="34" charset="0"/>
                      </a:endParaRPr>
                    </a:p>
                  </a:txBody>
                  <a:tcPr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BFE6F6"/>
                    </a:solidFill>
                  </a:tcPr>
                </a:tc>
                <a:tc>
                  <a:txBody>
                    <a:bodyPr/>
                    <a:lstStyle/>
                    <a:p>
                      <a:r>
                        <a:rPr lang="en-GB" sz="1200" dirty="0" smtClean="0">
                          <a:latin typeface="Arial" pitchFamily="34" charset="0"/>
                          <a:cs typeface="Arial" pitchFamily="34" charset="0"/>
                        </a:rPr>
                        <a:t>Optimising</a:t>
                      </a:r>
                      <a:endParaRPr lang="en-GB" sz="1200" dirty="0">
                        <a:latin typeface="Arial" pitchFamily="34" charset="0"/>
                        <a:cs typeface="Arial" pitchFamily="34" charset="0"/>
                      </a:endParaRPr>
                    </a:p>
                  </a:txBody>
                  <a:tcPr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BFE6F6"/>
                    </a:solidFill>
                  </a:tcPr>
                </a:tc>
                <a:tc>
                  <a:txBody>
                    <a:bodyPr/>
                    <a:lstStyle/>
                    <a:p>
                      <a:r>
                        <a:rPr lang="en-GB" sz="1200" dirty="0" smtClean="0">
                          <a:latin typeface="Arial" pitchFamily="34" charset="0"/>
                          <a:cs typeface="Arial" pitchFamily="34" charset="0"/>
                        </a:rPr>
                        <a:t>Teams</a:t>
                      </a:r>
                      <a:r>
                        <a:rPr lang="en-GB" sz="1200" baseline="0" dirty="0" smtClean="0">
                          <a:latin typeface="Arial" pitchFamily="34" charset="0"/>
                          <a:cs typeface="Arial" pitchFamily="34" charset="0"/>
                        </a:rPr>
                        <a:t> optimising their practices</a:t>
                      </a:r>
                      <a:endParaRPr lang="en-GB" sz="1200" dirty="0" smtClean="0">
                        <a:latin typeface="Arial" pitchFamily="34" charset="0"/>
                        <a:cs typeface="Arial" pitchFamily="34" charset="0"/>
                      </a:endParaRPr>
                    </a:p>
                    <a:p>
                      <a:r>
                        <a:rPr lang="en-GB" sz="1200" dirty="0" smtClean="0">
                          <a:latin typeface="Arial" pitchFamily="34" charset="0"/>
                          <a:cs typeface="Arial" pitchFamily="34" charset="0"/>
                        </a:rPr>
                        <a:t>Lead Time</a:t>
                      </a:r>
                      <a:r>
                        <a:rPr lang="en-GB" sz="1200" baseline="0" dirty="0" smtClean="0">
                          <a:latin typeface="Arial" pitchFamily="34" charset="0"/>
                          <a:cs typeface="Arial" pitchFamily="34" charset="0"/>
                        </a:rPr>
                        <a:t> further reduced</a:t>
                      </a:r>
                    </a:p>
                    <a:p>
                      <a:r>
                        <a:rPr lang="en-GB" sz="1200" baseline="0" dirty="0" smtClean="0">
                          <a:latin typeface="Arial" pitchFamily="34" charset="0"/>
                          <a:cs typeface="Arial" pitchFamily="34" charset="0"/>
                        </a:rPr>
                        <a:t>Holistic Business Agility</a:t>
                      </a:r>
                    </a:p>
                    <a:p>
                      <a:r>
                        <a:rPr lang="en-GB" sz="1200" baseline="0" dirty="0" smtClean="0">
                          <a:latin typeface="Arial" pitchFamily="34" charset="0"/>
                          <a:cs typeface="Arial" pitchFamily="34" charset="0"/>
                        </a:rPr>
                        <a:t>…</a:t>
                      </a:r>
                      <a:endParaRPr lang="en-GB" sz="1200" dirty="0">
                        <a:latin typeface="Arial" pitchFamily="34" charset="0"/>
                        <a:cs typeface="Arial" pitchFamily="34" charset="0"/>
                      </a:endParaRPr>
                    </a:p>
                  </a:txBody>
                  <a:tcPr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BFE6F6"/>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1554480" y="1141414"/>
            <a:ext cx="6035040" cy="3359150"/>
            <a:chOff x="1554480" y="1141414"/>
            <a:chExt cx="6035040" cy="3359150"/>
          </a:xfrm>
        </p:grpSpPr>
        <p:grpSp>
          <p:nvGrpSpPr>
            <p:cNvPr id="17" name="Group 16"/>
            <p:cNvGrpSpPr/>
            <p:nvPr/>
          </p:nvGrpSpPr>
          <p:grpSpPr>
            <a:xfrm>
              <a:off x="2009648" y="1655065"/>
              <a:ext cx="5298656" cy="2103220"/>
              <a:chOff x="2443783" y="1442970"/>
              <a:chExt cx="4348218" cy="2571151"/>
            </a:xfrm>
          </p:grpSpPr>
          <p:sp>
            <p:nvSpPr>
              <p:cNvPr id="15" name="Freeform 11"/>
              <p:cNvSpPr>
                <a:spLocks/>
              </p:cNvSpPr>
              <p:nvPr/>
            </p:nvSpPr>
            <p:spPr bwMode="auto">
              <a:xfrm>
                <a:off x="2443804" y="1442970"/>
                <a:ext cx="4348175" cy="2571151"/>
              </a:xfrm>
              <a:custGeom>
                <a:avLst/>
                <a:gdLst>
                  <a:gd name="connsiteX0" fmla="*/ 0 w 10000"/>
                  <a:gd name="connsiteY0" fmla="*/ 10000 h 10000"/>
                  <a:gd name="connsiteX1" fmla="*/ 0 w 10000"/>
                  <a:gd name="connsiteY1" fmla="*/ 5751 h 10000"/>
                  <a:gd name="connsiteX2" fmla="*/ 444 w 10000"/>
                  <a:gd name="connsiteY2" fmla="*/ 5323 h 10000"/>
                  <a:gd name="connsiteX3" fmla="*/ 844 w 10000"/>
                  <a:gd name="connsiteY3" fmla="*/ 5099 h 10000"/>
                  <a:gd name="connsiteX4" fmla="*/ 1360 w 10000"/>
                  <a:gd name="connsiteY4" fmla="*/ 4953 h 10000"/>
                  <a:gd name="connsiteX5" fmla="*/ 1891 w 10000"/>
                  <a:gd name="connsiteY5" fmla="*/ 4765 h 10000"/>
                  <a:gd name="connsiteX6" fmla="*/ 2423 w 10000"/>
                  <a:gd name="connsiteY6" fmla="*/ 4609 h 10000"/>
                  <a:gd name="connsiteX7" fmla="*/ 2851 w 10000"/>
                  <a:gd name="connsiteY7" fmla="*/ 4510 h 10000"/>
                  <a:gd name="connsiteX8" fmla="*/ 3310 w 10000"/>
                  <a:gd name="connsiteY8" fmla="*/ 4385 h 10000"/>
                  <a:gd name="connsiteX9" fmla="*/ 3717 w 10000"/>
                  <a:gd name="connsiteY9" fmla="*/ 4213 h 10000"/>
                  <a:gd name="connsiteX10" fmla="*/ 4108 w 10000"/>
                  <a:gd name="connsiteY10" fmla="*/ 4030 h 10000"/>
                  <a:gd name="connsiteX11" fmla="*/ 4551 w 10000"/>
                  <a:gd name="connsiteY11" fmla="*/ 3942 h 10000"/>
                  <a:gd name="connsiteX12" fmla="*/ 5014 w 10000"/>
                  <a:gd name="connsiteY12" fmla="*/ 3780 h 10000"/>
                  <a:gd name="connsiteX13" fmla="*/ 5430 w 10000"/>
                  <a:gd name="connsiteY13" fmla="*/ 3681 h 10000"/>
                  <a:gd name="connsiteX14" fmla="*/ 5733 w 10000"/>
                  <a:gd name="connsiteY14" fmla="*/ 3582 h 10000"/>
                  <a:gd name="connsiteX15" fmla="*/ 5939 w 10000"/>
                  <a:gd name="connsiteY15" fmla="*/ 3399 h 10000"/>
                  <a:gd name="connsiteX16" fmla="*/ 6161 w 10000"/>
                  <a:gd name="connsiteY16" fmla="*/ 3253 h 10000"/>
                  <a:gd name="connsiteX17" fmla="*/ 6336 w 10000"/>
                  <a:gd name="connsiteY17" fmla="*/ 3180 h 10000"/>
                  <a:gd name="connsiteX18" fmla="*/ 6671 w 10000"/>
                  <a:gd name="connsiteY18" fmla="*/ 2831 h 10000"/>
                  <a:gd name="connsiteX19" fmla="*/ 6971 w 10000"/>
                  <a:gd name="connsiteY19" fmla="*/ 2513 h 10000"/>
                  <a:gd name="connsiteX20" fmla="*/ 7133 w 10000"/>
                  <a:gd name="connsiteY20" fmla="*/ 2367 h 10000"/>
                  <a:gd name="connsiteX21" fmla="*/ 7474 w 10000"/>
                  <a:gd name="connsiteY21" fmla="*/ 1908 h 10000"/>
                  <a:gd name="connsiteX22" fmla="*/ 7843 w 10000"/>
                  <a:gd name="connsiteY22" fmla="*/ 1465 h 10000"/>
                  <a:gd name="connsiteX23" fmla="*/ 8228 w 10000"/>
                  <a:gd name="connsiteY23" fmla="*/ 1131 h 10000"/>
                  <a:gd name="connsiteX24" fmla="*/ 8537 w 10000"/>
                  <a:gd name="connsiteY24" fmla="*/ 824 h 10000"/>
                  <a:gd name="connsiteX25" fmla="*/ 8937 w 10000"/>
                  <a:gd name="connsiteY25" fmla="*/ 589 h 10000"/>
                  <a:gd name="connsiteX26" fmla="*/ 9240 w 10000"/>
                  <a:gd name="connsiteY26" fmla="*/ 417 h 10000"/>
                  <a:gd name="connsiteX27" fmla="*/ 9659 w 10000"/>
                  <a:gd name="connsiteY27" fmla="*/ 172 h 10000"/>
                  <a:gd name="connsiteX28" fmla="*/ 10000 w 10000"/>
                  <a:gd name="connsiteY28" fmla="*/ 0 h 10000"/>
                  <a:gd name="connsiteX29" fmla="*/ 10000 w 10000"/>
                  <a:gd name="connsiteY29" fmla="*/ 10000 h 10000"/>
                  <a:gd name="connsiteX30" fmla="*/ 0 w 10000"/>
                  <a:gd name="connsiteY30" fmla="*/ 10000 h 10000"/>
                  <a:gd name="connsiteX0" fmla="*/ 0 w 10000"/>
                  <a:gd name="connsiteY0" fmla="*/ 10000 h 10000"/>
                  <a:gd name="connsiteX1" fmla="*/ 0 w 10000"/>
                  <a:gd name="connsiteY1" fmla="*/ 5751 h 10000"/>
                  <a:gd name="connsiteX2" fmla="*/ 444 w 10000"/>
                  <a:gd name="connsiteY2" fmla="*/ 5323 h 10000"/>
                  <a:gd name="connsiteX3" fmla="*/ 844 w 10000"/>
                  <a:gd name="connsiteY3" fmla="*/ 5099 h 10000"/>
                  <a:gd name="connsiteX4" fmla="*/ 1360 w 10000"/>
                  <a:gd name="connsiteY4" fmla="*/ 4953 h 10000"/>
                  <a:gd name="connsiteX5" fmla="*/ 1891 w 10000"/>
                  <a:gd name="connsiteY5" fmla="*/ 4765 h 10000"/>
                  <a:gd name="connsiteX6" fmla="*/ 2423 w 10000"/>
                  <a:gd name="connsiteY6" fmla="*/ 4609 h 10000"/>
                  <a:gd name="connsiteX7" fmla="*/ 2851 w 10000"/>
                  <a:gd name="connsiteY7" fmla="*/ 4510 h 10000"/>
                  <a:gd name="connsiteX8" fmla="*/ 3310 w 10000"/>
                  <a:gd name="connsiteY8" fmla="*/ 4385 h 10000"/>
                  <a:gd name="connsiteX9" fmla="*/ 3717 w 10000"/>
                  <a:gd name="connsiteY9" fmla="*/ 4213 h 10000"/>
                  <a:gd name="connsiteX10" fmla="*/ 4108 w 10000"/>
                  <a:gd name="connsiteY10" fmla="*/ 4030 h 10000"/>
                  <a:gd name="connsiteX11" fmla="*/ 4551 w 10000"/>
                  <a:gd name="connsiteY11" fmla="*/ 3942 h 10000"/>
                  <a:gd name="connsiteX12" fmla="*/ 5014 w 10000"/>
                  <a:gd name="connsiteY12" fmla="*/ 3780 h 10000"/>
                  <a:gd name="connsiteX13" fmla="*/ 5430 w 10000"/>
                  <a:gd name="connsiteY13" fmla="*/ 3681 h 10000"/>
                  <a:gd name="connsiteX14" fmla="*/ 5733 w 10000"/>
                  <a:gd name="connsiteY14" fmla="*/ 3582 h 10000"/>
                  <a:gd name="connsiteX15" fmla="*/ 5939 w 10000"/>
                  <a:gd name="connsiteY15" fmla="*/ 3399 h 10000"/>
                  <a:gd name="connsiteX16" fmla="*/ 6161 w 10000"/>
                  <a:gd name="connsiteY16" fmla="*/ 3253 h 10000"/>
                  <a:gd name="connsiteX17" fmla="*/ 6336 w 10000"/>
                  <a:gd name="connsiteY17" fmla="*/ 3180 h 10000"/>
                  <a:gd name="connsiteX18" fmla="*/ 6671 w 10000"/>
                  <a:gd name="connsiteY18" fmla="*/ 2831 h 10000"/>
                  <a:gd name="connsiteX19" fmla="*/ 6971 w 10000"/>
                  <a:gd name="connsiteY19" fmla="*/ 2513 h 10000"/>
                  <a:gd name="connsiteX20" fmla="*/ 7133 w 10000"/>
                  <a:gd name="connsiteY20" fmla="*/ 2367 h 10000"/>
                  <a:gd name="connsiteX21" fmla="*/ 7474 w 10000"/>
                  <a:gd name="connsiteY21" fmla="*/ 1908 h 10000"/>
                  <a:gd name="connsiteX22" fmla="*/ 7843 w 10000"/>
                  <a:gd name="connsiteY22" fmla="*/ 1465 h 10000"/>
                  <a:gd name="connsiteX23" fmla="*/ 8228 w 10000"/>
                  <a:gd name="connsiteY23" fmla="*/ 1131 h 10000"/>
                  <a:gd name="connsiteX24" fmla="*/ 8537 w 10000"/>
                  <a:gd name="connsiteY24" fmla="*/ 824 h 10000"/>
                  <a:gd name="connsiteX25" fmla="*/ 8937 w 10000"/>
                  <a:gd name="connsiteY25" fmla="*/ 589 h 10000"/>
                  <a:gd name="connsiteX26" fmla="*/ 9240 w 10000"/>
                  <a:gd name="connsiteY26" fmla="*/ 417 h 10000"/>
                  <a:gd name="connsiteX27" fmla="*/ 9659 w 10000"/>
                  <a:gd name="connsiteY27" fmla="*/ 172 h 10000"/>
                  <a:gd name="connsiteX28" fmla="*/ 10000 w 10000"/>
                  <a:gd name="connsiteY28" fmla="*/ 0 h 10000"/>
                  <a:gd name="connsiteX29" fmla="*/ 10000 w 10000"/>
                  <a:gd name="connsiteY29" fmla="*/ 10000 h 10000"/>
                  <a:gd name="connsiteX30" fmla="*/ 0 w 10000"/>
                  <a:gd name="connsiteY30" fmla="*/ 10000 h 10000"/>
                  <a:gd name="connsiteX0" fmla="*/ 0 w 10000"/>
                  <a:gd name="connsiteY0" fmla="*/ 10000 h 10000"/>
                  <a:gd name="connsiteX1" fmla="*/ 0 w 10000"/>
                  <a:gd name="connsiteY1" fmla="*/ 5751 h 10000"/>
                  <a:gd name="connsiteX2" fmla="*/ 444 w 10000"/>
                  <a:gd name="connsiteY2" fmla="*/ 5323 h 10000"/>
                  <a:gd name="connsiteX3" fmla="*/ 844 w 10000"/>
                  <a:gd name="connsiteY3" fmla="*/ 5099 h 10000"/>
                  <a:gd name="connsiteX4" fmla="*/ 1360 w 10000"/>
                  <a:gd name="connsiteY4" fmla="*/ 4953 h 10000"/>
                  <a:gd name="connsiteX5" fmla="*/ 1891 w 10000"/>
                  <a:gd name="connsiteY5" fmla="*/ 4765 h 10000"/>
                  <a:gd name="connsiteX6" fmla="*/ 2423 w 10000"/>
                  <a:gd name="connsiteY6" fmla="*/ 4609 h 10000"/>
                  <a:gd name="connsiteX7" fmla="*/ 2851 w 10000"/>
                  <a:gd name="connsiteY7" fmla="*/ 4510 h 10000"/>
                  <a:gd name="connsiteX8" fmla="*/ 3310 w 10000"/>
                  <a:gd name="connsiteY8" fmla="*/ 4385 h 10000"/>
                  <a:gd name="connsiteX9" fmla="*/ 3717 w 10000"/>
                  <a:gd name="connsiteY9" fmla="*/ 4213 h 10000"/>
                  <a:gd name="connsiteX10" fmla="*/ 4108 w 10000"/>
                  <a:gd name="connsiteY10" fmla="*/ 4030 h 10000"/>
                  <a:gd name="connsiteX11" fmla="*/ 4551 w 10000"/>
                  <a:gd name="connsiteY11" fmla="*/ 3942 h 10000"/>
                  <a:gd name="connsiteX12" fmla="*/ 5014 w 10000"/>
                  <a:gd name="connsiteY12" fmla="*/ 3780 h 10000"/>
                  <a:gd name="connsiteX13" fmla="*/ 5430 w 10000"/>
                  <a:gd name="connsiteY13" fmla="*/ 3681 h 10000"/>
                  <a:gd name="connsiteX14" fmla="*/ 5733 w 10000"/>
                  <a:gd name="connsiteY14" fmla="*/ 3582 h 10000"/>
                  <a:gd name="connsiteX15" fmla="*/ 5939 w 10000"/>
                  <a:gd name="connsiteY15" fmla="*/ 3399 h 10000"/>
                  <a:gd name="connsiteX16" fmla="*/ 6161 w 10000"/>
                  <a:gd name="connsiteY16" fmla="*/ 3253 h 10000"/>
                  <a:gd name="connsiteX17" fmla="*/ 6336 w 10000"/>
                  <a:gd name="connsiteY17" fmla="*/ 3180 h 10000"/>
                  <a:gd name="connsiteX18" fmla="*/ 6671 w 10000"/>
                  <a:gd name="connsiteY18" fmla="*/ 2831 h 10000"/>
                  <a:gd name="connsiteX19" fmla="*/ 6971 w 10000"/>
                  <a:gd name="connsiteY19" fmla="*/ 2513 h 10000"/>
                  <a:gd name="connsiteX20" fmla="*/ 7133 w 10000"/>
                  <a:gd name="connsiteY20" fmla="*/ 2367 h 10000"/>
                  <a:gd name="connsiteX21" fmla="*/ 7474 w 10000"/>
                  <a:gd name="connsiteY21" fmla="*/ 1908 h 10000"/>
                  <a:gd name="connsiteX22" fmla="*/ 7843 w 10000"/>
                  <a:gd name="connsiteY22" fmla="*/ 1465 h 10000"/>
                  <a:gd name="connsiteX23" fmla="*/ 8228 w 10000"/>
                  <a:gd name="connsiteY23" fmla="*/ 1131 h 10000"/>
                  <a:gd name="connsiteX24" fmla="*/ 8537 w 10000"/>
                  <a:gd name="connsiteY24" fmla="*/ 824 h 10000"/>
                  <a:gd name="connsiteX25" fmla="*/ 8937 w 10000"/>
                  <a:gd name="connsiteY25" fmla="*/ 589 h 10000"/>
                  <a:gd name="connsiteX26" fmla="*/ 9240 w 10000"/>
                  <a:gd name="connsiteY26" fmla="*/ 417 h 10000"/>
                  <a:gd name="connsiteX27" fmla="*/ 9659 w 10000"/>
                  <a:gd name="connsiteY27" fmla="*/ 172 h 10000"/>
                  <a:gd name="connsiteX28" fmla="*/ 10000 w 10000"/>
                  <a:gd name="connsiteY28" fmla="*/ 0 h 10000"/>
                  <a:gd name="connsiteX29" fmla="*/ 10000 w 10000"/>
                  <a:gd name="connsiteY29" fmla="*/ 10000 h 10000"/>
                  <a:gd name="connsiteX30" fmla="*/ 0 w 10000"/>
                  <a:gd name="connsiteY30" fmla="*/ 10000 h 10000"/>
                  <a:gd name="connsiteX0" fmla="*/ 0 w 10000"/>
                  <a:gd name="connsiteY0" fmla="*/ 10000 h 10000"/>
                  <a:gd name="connsiteX1" fmla="*/ 0 w 10000"/>
                  <a:gd name="connsiteY1" fmla="*/ 5751 h 10000"/>
                  <a:gd name="connsiteX2" fmla="*/ 444 w 10000"/>
                  <a:gd name="connsiteY2" fmla="*/ 5323 h 10000"/>
                  <a:gd name="connsiteX3" fmla="*/ 844 w 10000"/>
                  <a:gd name="connsiteY3" fmla="*/ 5099 h 10000"/>
                  <a:gd name="connsiteX4" fmla="*/ 1360 w 10000"/>
                  <a:gd name="connsiteY4" fmla="*/ 4953 h 10000"/>
                  <a:gd name="connsiteX5" fmla="*/ 1891 w 10000"/>
                  <a:gd name="connsiteY5" fmla="*/ 4765 h 10000"/>
                  <a:gd name="connsiteX6" fmla="*/ 2423 w 10000"/>
                  <a:gd name="connsiteY6" fmla="*/ 4609 h 10000"/>
                  <a:gd name="connsiteX7" fmla="*/ 2851 w 10000"/>
                  <a:gd name="connsiteY7" fmla="*/ 4510 h 10000"/>
                  <a:gd name="connsiteX8" fmla="*/ 3310 w 10000"/>
                  <a:gd name="connsiteY8" fmla="*/ 4385 h 10000"/>
                  <a:gd name="connsiteX9" fmla="*/ 3717 w 10000"/>
                  <a:gd name="connsiteY9" fmla="*/ 4213 h 10000"/>
                  <a:gd name="connsiteX10" fmla="*/ 4108 w 10000"/>
                  <a:gd name="connsiteY10" fmla="*/ 4030 h 10000"/>
                  <a:gd name="connsiteX11" fmla="*/ 4551 w 10000"/>
                  <a:gd name="connsiteY11" fmla="*/ 3942 h 10000"/>
                  <a:gd name="connsiteX12" fmla="*/ 5014 w 10000"/>
                  <a:gd name="connsiteY12" fmla="*/ 3780 h 10000"/>
                  <a:gd name="connsiteX13" fmla="*/ 5430 w 10000"/>
                  <a:gd name="connsiteY13" fmla="*/ 3681 h 10000"/>
                  <a:gd name="connsiteX14" fmla="*/ 5733 w 10000"/>
                  <a:gd name="connsiteY14" fmla="*/ 3582 h 10000"/>
                  <a:gd name="connsiteX15" fmla="*/ 5939 w 10000"/>
                  <a:gd name="connsiteY15" fmla="*/ 3399 h 10000"/>
                  <a:gd name="connsiteX16" fmla="*/ 6161 w 10000"/>
                  <a:gd name="connsiteY16" fmla="*/ 3253 h 10000"/>
                  <a:gd name="connsiteX17" fmla="*/ 6336 w 10000"/>
                  <a:gd name="connsiteY17" fmla="*/ 3180 h 10000"/>
                  <a:gd name="connsiteX18" fmla="*/ 6671 w 10000"/>
                  <a:gd name="connsiteY18" fmla="*/ 2831 h 10000"/>
                  <a:gd name="connsiteX19" fmla="*/ 6971 w 10000"/>
                  <a:gd name="connsiteY19" fmla="*/ 2513 h 10000"/>
                  <a:gd name="connsiteX20" fmla="*/ 7133 w 10000"/>
                  <a:gd name="connsiteY20" fmla="*/ 2367 h 10000"/>
                  <a:gd name="connsiteX21" fmla="*/ 7474 w 10000"/>
                  <a:gd name="connsiteY21" fmla="*/ 1908 h 10000"/>
                  <a:gd name="connsiteX22" fmla="*/ 7843 w 10000"/>
                  <a:gd name="connsiteY22" fmla="*/ 1465 h 10000"/>
                  <a:gd name="connsiteX23" fmla="*/ 8228 w 10000"/>
                  <a:gd name="connsiteY23" fmla="*/ 1131 h 10000"/>
                  <a:gd name="connsiteX24" fmla="*/ 8537 w 10000"/>
                  <a:gd name="connsiteY24" fmla="*/ 824 h 10000"/>
                  <a:gd name="connsiteX25" fmla="*/ 8937 w 10000"/>
                  <a:gd name="connsiteY25" fmla="*/ 589 h 10000"/>
                  <a:gd name="connsiteX26" fmla="*/ 9240 w 10000"/>
                  <a:gd name="connsiteY26" fmla="*/ 417 h 10000"/>
                  <a:gd name="connsiteX27" fmla="*/ 9659 w 10000"/>
                  <a:gd name="connsiteY27" fmla="*/ 172 h 10000"/>
                  <a:gd name="connsiteX28" fmla="*/ 10000 w 10000"/>
                  <a:gd name="connsiteY28" fmla="*/ 0 h 10000"/>
                  <a:gd name="connsiteX29" fmla="*/ 10000 w 10000"/>
                  <a:gd name="connsiteY29" fmla="*/ 10000 h 10000"/>
                  <a:gd name="connsiteX30" fmla="*/ 0 w 10000"/>
                  <a:gd name="connsiteY30" fmla="*/ 10000 h 10000"/>
                  <a:gd name="connsiteX0" fmla="*/ 0 w 10000"/>
                  <a:gd name="connsiteY0" fmla="*/ 10000 h 10000"/>
                  <a:gd name="connsiteX1" fmla="*/ 0 w 10000"/>
                  <a:gd name="connsiteY1" fmla="*/ 5751 h 10000"/>
                  <a:gd name="connsiteX2" fmla="*/ 444 w 10000"/>
                  <a:gd name="connsiteY2" fmla="*/ 5323 h 10000"/>
                  <a:gd name="connsiteX3" fmla="*/ 844 w 10000"/>
                  <a:gd name="connsiteY3" fmla="*/ 5099 h 10000"/>
                  <a:gd name="connsiteX4" fmla="*/ 1360 w 10000"/>
                  <a:gd name="connsiteY4" fmla="*/ 4953 h 10000"/>
                  <a:gd name="connsiteX5" fmla="*/ 1891 w 10000"/>
                  <a:gd name="connsiteY5" fmla="*/ 4765 h 10000"/>
                  <a:gd name="connsiteX6" fmla="*/ 2423 w 10000"/>
                  <a:gd name="connsiteY6" fmla="*/ 4609 h 10000"/>
                  <a:gd name="connsiteX7" fmla="*/ 2851 w 10000"/>
                  <a:gd name="connsiteY7" fmla="*/ 4510 h 10000"/>
                  <a:gd name="connsiteX8" fmla="*/ 3310 w 10000"/>
                  <a:gd name="connsiteY8" fmla="*/ 4385 h 10000"/>
                  <a:gd name="connsiteX9" fmla="*/ 3717 w 10000"/>
                  <a:gd name="connsiteY9" fmla="*/ 4213 h 10000"/>
                  <a:gd name="connsiteX10" fmla="*/ 4108 w 10000"/>
                  <a:gd name="connsiteY10" fmla="*/ 4030 h 10000"/>
                  <a:gd name="connsiteX11" fmla="*/ 4551 w 10000"/>
                  <a:gd name="connsiteY11" fmla="*/ 3942 h 10000"/>
                  <a:gd name="connsiteX12" fmla="*/ 5014 w 10000"/>
                  <a:gd name="connsiteY12" fmla="*/ 3780 h 10000"/>
                  <a:gd name="connsiteX13" fmla="*/ 5430 w 10000"/>
                  <a:gd name="connsiteY13" fmla="*/ 3681 h 10000"/>
                  <a:gd name="connsiteX14" fmla="*/ 5733 w 10000"/>
                  <a:gd name="connsiteY14" fmla="*/ 3582 h 10000"/>
                  <a:gd name="connsiteX15" fmla="*/ 5939 w 10000"/>
                  <a:gd name="connsiteY15" fmla="*/ 3399 h 10000"/>
                  <a:gd name="connsiteX16" fmla="*/ 6161 w 10000"/>
                  <a:gd name="connsiteY16" fmla="*/ 3253 h 10000"/>
                  <a:gd name="connsiteX17" fmla="*/ 6336 w 10000"/>
                  <a:gd name="connsiteY17" fmla="*/ 3180 h 10000"/>
                  <a:gd name="connsiteX18" fmla="*/ 6671 w 10000"/>
                  <a:gd name="connsiteY18" fmla="*/ 2831 h 10000"/>
                  <a:gd name="connsiteX19" fmla="*/ 6971 w 10000"/>
                  <a:gd name="connsiteY19" fmla="*/ 2513 h 10000"/>
                  <a:gd name="connsiteX20" fmla="*/ 7133 w 10000"/>
                  <a:gd name="connsiteY20" fmla="*/ 2367 h 10000"/>
                  <a:gd name="connsiteX21" fmla="*/ 7474 w 10000"/>
                  <a:gd name="connsiteY21" fmla="*/ 1908 h 10000"/>
                  <a:gd name="connsiteX22" fmla="*/ 7843 w 10000"/>
                  <a:gd name="connsiteY22" fmla="*/ 1465 h 10000"/>
                  <a:gd name="connsiteX23" fmla="*/ 8228 w 10000"/>
                  <a:gd name="connsiteY23" fmla="*/ 1131 h 10000"/>
                  <a:gd name="connsiteX24" fmla="*/ 8537 w 10000"/>
                  <a:gd name="connsiteY24" fmla="*/ 824 h 10000"/>
                  <a:gd name="connsiteX25" fmla="*/ 8937 w 10000"/>
                  <a:gd name="connsiteY25" fmla="*/ 589 h 10000"/>
                  <a:gd name="connsiteX26" fmla="*/ 9240 w 10000"/>
                  <a:gd name="connsiteY26" fmla="*/ 417 h 10000"/>
                  <a:gd name="connsiteX27" fmla="*/ 9659 w 10000"/>
                  <a:gd name="connsiteY27" fmla="*/ 172 h 10000"/>
                  <a:gd name="connsiteX28" fmla="*/ 10000 w 10000"/>
                  <a:gd name="connsiteY28" fmla="*/ 0 h 10000"/>
                  <a:gd name="connsiteX29" fmla="*/ 10000 w 10000"/>
                  <a:gd name="connsiteY29" fmla="*/ 10000 h 10000"/>
                  <a:gd name="connsiteX30" fmla="*/ 0 w 10000"/>
                  <a:gd name="connsiteY30" fmla="*/ 10000 h 10000"/>
                  <a:gd name="connsiteX0" fmla="*/ 0 w 10000"/>
                  <a:gd name="connsiteY0" fmla="*/ 10000 h 10000"/>
                  <a:gd name="connsiteX1" fmla="*/ 0 w 10000"/>
                  <a:gd name="connsiteY1" fmla="*/ 5751 h 10000"/>
                  <a:gd name="connsiteX2" fmla="*/ 444 w 10000"/>
                  <a:gd name="connsiteY2" fmla="*/ 5323 h 10000"/>
                  <a:gd name="connsiteX3" fmla="*/ 844 w 10000"/>
                  <a:gd name="connsiteY3" fmla="*/ 5099 h 10000"/>
                  <a:gd name="connsiteX4" fmla="*/ 1360 w 10000"/>
                  <a:gd name="connsiteY4" fmla="*/ 4953 h 10000"/>
                  <a:gd name="connsiteX5" fmla="*/ 1891 w 10000"/>
                  <a:gd name="connsiteY5" fmla="*/ 4765 h 10000"/>
                  <a:gd name="connsiteX6" fmla="*/ 2423 w 10000"/>
                  <a:gd name="connsiteY6" fmla="*/ 4609 h 10000"/>
                  <a:gd name="connsiteX7" fmla="*/ 2851 w 10000"/>
                  <a:gd name="connsiteY7" fmla="*/ 4510 h 10000"/>
                  <a:gd name="connsiteX8" fmla="*/ 3310 w 10000"/>
                  <a:gd name="connsiteY8" fmla="*/ 4385 h 10000"/>
                  <a:gd name="connsiteX9" fmla="*/ 3717 w 10000"/>
                  <a:gd name="connsiteY9" fmla="*/ 4213 h 10000"/>
                  <a:gd name="connsiteX10" fmla="*/ 4108 w 10000"/>
                  <a:gd name="connsiteY10" fmla="*/ 4030 h 10000"/>
                  <a:gd name="connsiteX11" fmla="*/ 4551 w 10000"/>
                  <a:gd name="connsiteY11" fmla="*/ 3942 h 10000"/>
                  <a:gd name="connsiteX12" fmla="*/ 5014 w 10000"/>
                  <a:gd name="connsiteY12" fmla="*/ 3780 h 10000"/>
                  <a:gd name="connsiteX13" fmla="*/ 5430 w 10000"/>
                  <a:gd name="connsiteY13" fmla="*/ 3681 h 10000"/>
                  <a:gd name="connsiteX14" fmla="*/ 5733 w 10000"/>
                  <a:gd name="connsiteY14" fmla="*/ 3582 h 10000"/>
                  <a:gd name="connsiteX15" fmla="*/ 5939 w 10000"/>
                  <a:gd name="connsiteY15" fmla="*/ 3399 h 10000"/>
                  <a:gd name="connsiteX16" fmla="*/ 6161 w 10000"/>
                  <a:gd name="connsiteY16" fmla="*/ 3253 h 10000"/>
                  <a:gd name="connsiteX17" fmla="*/ 6336 w 10000"/>
                  <a:gd name="connsiteY17" fmla="*/ 3180 h 10000"/>
                  <a:gd name="connsiteX18" fmla="*/ 6671 w 10000"/>
                  <a:gd name="connsiteY18" fmla="*/ 2831 h 10000"/>
                  <a:gd name="connsiteX19" fmla="*/ 6971 w 10000"/>
                  <a:gd name="connsiteY19" fmla="*/ 2513 h 10000"/>
                  <a:gd name="connsiteX20" fmla="*/ 7133 w 10000"/>
                  <a:gd name="connsiteY20" fmla="*/ 2367 h 10000"/>
                  <a:gd name="connsiteX21" fmla="*/ 7474 w 10000"/>
                  <a:gd name="connsiteY21" fmla="*/ 1908 h 10000"/>
                  <a:gd name="connsiteX22" fmla="*/ 7843 w 10000"/>
                  <a:gd name="connsiteY22" fmla="*/ 1465 h 10000"/>
                  <a:gd name="connsiteX23" fmla="*/ 8228 w 10000"/>
                  <a:gd name="connsiteY23" fmla="*/ 1131 h 10000"/>
                  <a:gd name="connsiteX24" fmla="*/ 8537 w 10000"/>
                  <a:gd name="connsiteY24" fmla="*/ 824 h 10000"/>
                  <a:gd name="connsiteX25" fmla="*/ 8937 w 10000"/>
                  <a:gd name="connsiteY25" fmla="*/ 589 h 10000"/>
                  <a:gd name="connsiteX26" fmla="*/ 9240 w 10000"/>
                  <a:gd name="connsiteY26" fmla="*/ 417 h 10000"/>
                  <a:gd name="connsiteX27" fmla="*/ 9659 w 10000"/>
                  <a:gd name="connsiteY27" fmla="*/ 172 h 10000"/>
                  <a:gd name="connsiteX28" fmla="*/ 10000 w 10000"/>
                  <a:gd name="connsiteY28" fmla="*/ 0 h 10000"/>
                  <a:gd name="connsiteX29" fmla="*/ 10000 w 10000"/>
                  <a:gd name="connsiteY29" fmla="*/ 10000 h 10000"/>
                  <a:gd name="connsiteX30" fmla="*/ 0 w 10000"/>
                  <a:gd name="connsiteY30" fmla="*/ 10000 h 10000"/>
                  <a:gd name="connsiteX0" fmla="*/ 0 w 10000"/>
                  <a:gd name="connsiteY0" fmla="*/ 10000 h 10000"/>
                  <a:gd name="connsiteX1" fmla="*/ 0 w 10000"/>
                  <a:gd name="connsiteY1" fmla="*/ 5751 h 10000"/>
                  <a:gd name="connsiteX2" fmla="*/ 444 w 10000"/>
                  <a:gd name="connsiteY2" fmla="*/ 5323 h 10000"/>
                  <a:gd name="connsiteX3" fmla="*/ 844 w 10000"/>
                  <a:gd name="connsiteY3" fmla="*/ 5099 h 10000"/>
                  <a:gd name="connsiteX4" fmla="*/ 1360 w 10000"/>
                  <a:gd name="connsiteY4" fmla="*/ 4953 h 10000"/>
                  <a:gd name="connsiteX5" fmla="*/ 1891 w 10000"/>
                  <a:gd name="connsiteY5" fmla="*/ 4765 h 10000"/>
                  <a:gd name="connsiteX6" fmla="*/ 2423 w 10000"/>
                  <a:gd name="connsiteY6" fmla="*/ 4609 h 10000"/>
                  <a:gd name="connsiteX7" fmla="*/ 2851 w 10000"/>
                  <a:gd name="connsiteY7" fmla="*/ 4510 h 10000"/>
                  <a:gd name="connsiteX8" fmla="*/ 3310 w 10000"/>
                  <a:gd name="connsiteY8" fmla="*/ 4385 h 10000"/>
                  <a:gd name="connsiteX9" fmla="*/ 3717 w 10000"/>
                  <a:gd name="connsiteY9" fmla="*/ 4213 h 10000"/>
                  <a:gd name="connsiteX10" fmla="*/ 4108 w 10000"/>
                  <a:gd name="connsiteY10" fmla="*/ 4030 h 10000"/>
                  <a:gd name="connsiteX11" fmla="*/ 4551 w 10000"/>
                  <a:gd name="connsiteY11" fmla="*/ 3942 h 10000"/>
                  <a:gd name="connsiteX12" fmla="*/ 5014 w 10000"/>
                  <a:gd name="connsiteY12" fmla="*/ 3780 h 10000"/>
                  <a:gd name="connsiteX13" fmla="*/ 5430 w 10000"/>
                  <a:gd name="connsiteY13" fmla="*/ 3681 h 10000"/>
                  <a:gd name="connsiteX14" fmla="*/ 5733 w 10000"/>
                  <a:gd name="connsiteY14" fmla="*/ 3582 h 10000"/>
                  <a:gd name="connsiteX15" fmla="*/ 5939 w 10000"/>
                  <a:gd name="connsiteY15" fmla="*/ 3399 h 10000"/>
                  <a:gd name="connsiteX16" fmla="*/ 6161 w 10000"/>
                  <a:gd name="connsiteY16" fmla="*/ 3253 h 10000"/>
                  <a:gd name="connsiteX17" fmla="*/ 6336 w 10000"/>
                  <a:gd name="connsiteY17" fmla="*/ 3180 h 10000"/>
                  <a:gd name="connsiteX18" fmla="*/ 6671 w 10000"/>
                  <a:gd name="connsiteY18" fmla="*/ 2831 h 10000"/>
                  <a:gd name="connsiteX19" fmla="*/ 6971 w 10000"/>
                  <a:gd name="connsiteY19" fmla="*/ 2513 h 10000"/>
                  <a:gd name="connsiteX20" fmla="*/ 7133 w 10000"/>
                  <a:gd name="connsiteY20" fmla="*/ 2367 h 10000"/>
                  <a:gd name="connsiteX21" fmla="*/ 7474 w 10000"/>
                  <a:gd name="connsiteY21" fmla="*/ 1908 h 10000"/>
                  <a:gd name="connsiteX22" fmla="*/ 7843 w 10000"/>
                  <a:gd name="connsiteY22" fmla="*/ 1465 h 10000"/>
                  <a:gd name="connsiteX23" fmla="*/ 8228 w 10000"/>
                  <a:gd name="connsiteY23" fmla="*/ 1131 h 10000"/>
                  <a:gd name="connsiteX24" fmla="*/ 8537 w 10000"/>
                  <a:gd name="connsiteY24" fmla="*/ 824 h 10000"/>
                  <a:gd name="connsiteX25" fmla="*/ 8937 w 10000"/>
                  <a:gd name="connsiteY25" fmla="*/ 589 h 10000"/>
                  <a:gd name="connsiteX26" fmla="*/ 9240 w 10000"/>
                  <a:gd name="connsiteY26" fmla="*/ 417 h 10000"/>
                  <a:gd name="connsiteX27" fmla="*/ 9659 w 10000"/>
                  <a:gd name="connsiteY27" fmla="*/ 172 h 10000"/>
                  <a:gd name="connsiteX28" fmla="*/ 10000 w 10000"/>
                  <a:gd name="connsiteY28" fmla="*/ 0 h 10000"/>
                  <a:gd name="connsiteX29" fmla="*/ 10000 w 10000"/>
                  <a:gd name="connsiteY29" fmla="*/ 10000 h 10000"/>
                  <a:gd name="connsiteX30" fmla="*/ 0 w 10000"/>
                  <a:gd name="connsiteY30" fmla="*/ 10000 h 10000"/>
                  <a:gd name="connsiteX0" fmla="*/ 0 w 10000"/>
                  <a:gd name="connsiteY0" fmla="*/ 10000 h 10000"/>
                  <a:gd name="connsiteX1" fmla="*/ 0 w 10000"/>
                  <a:gd name="connsiteY1" fmla="*/ 5751 h 10000"/>
                  <a:gd name="connsiteX2" fmla="*/ 444 w 10000"/>
                  <a:gd name="connsiteY2" fmla="*/ 5323 h 10000"/>
                  <a:gd name="connsiteX3" fmla="*/ 844 w 10000"/>
                  <a:gd name="connsiteY3" fmla="*/ 5099 h 10000"/>
                  <a:gd name="connsiteX4" fmla="*/ 1360 w 10000"/>
                  <a:gd name="connsiteY4" fmla="*/ 4953 h 10000"/>
                  <a:gd name="connsiteX5" fmla="*/ 1891 w 10000"/>
                  <a:gd name="connsiteY5" fmla="*/ 4765 h 10000"/>
                  <a:gd name="connsiteX6" fmla="*/ 2423 w 10000"/>
                  <a:gd name="connsiteY6" fmla="*/ 4609 h 10000"/>
                  <a:gd name="connsiteX7" fmla="*/ 2851 w 10000"/>
                  <a:gd name="connsiteY7" fmla="*/ 4510 h 10000"/>
                  <a:gd name="connsiteX8" fmla="*/ 3310 w 10000"/>
                  <a:gd name="connsiteY8" fmla="*/ 4385 h 10000"/>
                  <a:gd name="connsiteX9" fmla="*/ 3717 w 10000"/>
                  <a:gd name="connsiteY9" fmla="*/ 4213 h 10000"/>
                  <a:gd name="connsiteX10" fmla="*/ 4108 w 10000"/>
                  <a:gd name="connsiteY10" fmla="*/ 4030 h 10000"/>
                  <a:gd name="connsiteX11" fmla="*/ 4551 w 10000"/>
                  <a:gd name="connsiteY11" fmla="*/ 3942 h 10000"/>
                  <a:gd name="connsiteX12" fmla="*/ 5014 w 10000"/>
                  <a:gd name="connsiteY12" fmla="*/ 3780 h 10000"/>
                  <a:gd name="connsiteX13" fmla="*/ 5430 w 10000"/>
                  <a:gd name="connsiteY13" fmla="*/ 3681 h 10000"/>
                  <a:gd name="connsiteX14" fmla="*/ 5733 w 10000"/>
                  <a:gd name="connsiteY14" fmla="*/ 3582 h 10000"/>
                  <a:gd name="connsiteX15" fmla="*/ 5939 w 10000"/>
                  <a:gd name="connsiteY15" fmla="*/ 3399 h 10000"/>
                  <a:gd name="connsiteX16" fmla="*/ 6161 w 10000"/>
                  <a:gd name="connsiteY16" fmla="*/ 3253 h 10000"/>
                  <a:gd name="connsiteX17" fmla="*/ 6336 w 10000"/>
                  <a:gd name="connsiteY17" fmla="*/ 3180 h 10000"/>
                  <a:gd name="connsiteX18" fmla="*/ 6671 w 10000"/>
                  <a:gd name="connsiteY18" fmla="*/ 2831 h 10000"/>
                  <a:gd name="connsiteX19" fmla="*/ 6971 w 10000"/>
                  <a:gd name="connsiteY19" fmla="*/ 2513 h 10000"/>
                  <a:gd name="connsiteX20" fmla="*/ 7133 w 10000"/>
                  <a:gd name="connsiteY20" fmla="*/ 2367 h 10000"/>
                  <a:gd name="connsiteX21" fmla="*/ 7474 w 10000"/>
                  <a:gd name="connsiteY21" fmla="*/ 1908 h 10000"/>
                  <a:gd name="connsiteX22" fmla="*/ 7843 w 10000"/>
                  <a:gd name="connsiteY22" fmla="*/ 1465 h 10000"/>
                  <a:gd name="connsiteX23" fmla="*/ 8228 w 10000"/>
                  <a:gd name="connsiteY23" fmla="*/ 1131 h 10000"/>
                  <a:gd name="connsiteX24" fmla="*/ 8537 w 10000"/>
                  <a:gd name="connsiteY24" fmla="*/ 824 h 10000"/>
                  <a:gd name="connsiteX25" fmla="*/ 8937 w 10000"/>
                  <a:gd name="connsiteY25" fmla="*/ 589 h 10000"/>
                  <a:gd name="connsiteX26" fmla="*/ 9240 w 10000"/>
                  <a:gd name="connsiteY26" fmla="*/ 417 h 10000"/>
                  <a:gd name="connsiteX27" fmla="*/ 9659 w 10000"/>
                  <a:gd name="connsiteY27" fmla="*/ 172 h 10000"/>
                  <a:gd name="connsiteX28" fmla="*/ 10000 w 10000"/>
                  <a:gd name="connsiteY28" fmla="*/ 0 h 10000"/>
                  <a:gd name="connsiteX29" fmla="*/ 10000 w 10000"/>
                  <a:gd name="connsiteY29" fmla="*/ 10000 h 10000"/>
                  <a:gd name="connsiteX30" fmla="*/ 0 w 10000"/>
                  <a:gd name="connsiteY30" fmla="*/ 10000 h 10000"/>
                  <a:gd name="connsiteX0" fmla="*/ 0 w 10000"/>
                  <a:gd name="connsiteY0" fmla="*/ 10000 h 10000"/>
                  <a:gd name="connsiteX1" fmla="*/ 0 w 10000"/>
                  <a:gd name="connsiteY1" fmla="*/ 5751 h 10000"/>
                  <a:gd name="connsiteX2" fmla="*/ 444 w 10000"/>
                  <a:gd name="connsiteY2" fmla="*/ 5323 h 10000"/>
                  <a:gd name="connsiteX3" fmla="*/ 844 w 10000"/>
                  <a:gd name="connsiteY3" fmla="*/ 5099 h 10000"/>
                  <a:gd name="connsiteX4" fmla="*/ 1360 w 10000"/>
                  <a:gd name="connsiteY4" fmla="*/ 4953 h 10000"/>
                  <a:gd name="connsiteX5" fmla="*/ 1891 w 10000"/>
                  <a:gd name="connsiteY5" fmla="*/ 4765 h 10000"/>
                  <a:gd name="connsiteX6" fmla="*/ 2423 w 10000"/>
                  <a:gd name="connsiteY6" fmla="*/ 4609 h 10000"/>
                  <a:gd name="connsiteX7" fmla="*/ 2851 w 10000"/>
                  <a:gd name="connsiteY7" fmla="*/ 4510 h 10000"/>
                  <a:gd name="connsiteX8" fmla="*/ 3310 w 10000"/>
                  <a:gd name="connsiteY8" fmla="*/ 4385 h 10000"/>
                  <a:gd name="connsiteX9" fmla="*/ 3717 w 10000"/>
                  <a:gd name="connsiteY9" fmla="*/ 4213 h 10000"/>
                  <a:gd name="connsiteX10" fmla="*/ 4108 w 10000"/>
                  <a:gd name="connsiteY10" fmla="*/ 4030 h 10000"/>
                  <a:gd name="connsiteX11" fmla="*/ 4551 w 10000"/>
                  <a:gd name="connsiteY11" fmla="*/ 3942 h 10000"/>
                  <a:gd name="connsiteX12" fmla="*/ 5014 w 10000"/>
                  <a:gd name="connsiteY12" fmla="*/ 3780 h 10000"/>
                  <a:gd name="connsiteX13" fmla="*/ 5430 w 10000"/>
                  <a:gd name="connsiteY13" fmla="*/ 3681 h 10000"/>
                  <a:gd name="connsiteX14" fmla="*/ 5733 w 10000"/>
                  <a:gd name="connsiteY14" fmla="*/ 3582 h 10000"/>
                  <a:gd name="connsiteX15" fmla="*/ 5939 w 10000"/>
                  <a:gd name="connsiteY15" fmla="*/ 3399 h 10000"/>
                  <a:gd name="connsiteX16" fmla="*/ 6161 w 10000"/>
                  <a:gd name="connsiteY16" fmla="*/ 3253 h 10000"/>
                  <a:gd name="connsiteX17" fmla="*/ 6336 w 10000"/>
                  <a:gd name="connsiteY17" fmla="*/ 3180 h 10000"/>
                  <a:gd name="connsiteX18" fmla="*/ 6671 w 10000"/>
                  <a:gd name="connsiteY18" fmla="*/ 2831 h 10000"/>
                  <a:gd name="connsiteX19" fmla="*/ 6971 w 10000"/>
                  <a:gd name="connsiteY19" fmla="*/ 2513 h 10000"/>
                  <a:gd name="connsiteX20" fmla="*/ 7133 w 10000"/>
                  <a:gd name="connsiteY20" fmla="*/ 2367 h 10000"/>
                  <a:gd name="connsiteX21" fmla="*/ 7474 w 10000"/>
                  <a:gd name="connsiteY21" fmla="*/ 1908 h 10000"/>
                  <a:gd name="connsiteX22" fmla="*/ 7843 w 10000"/>
                  <a:gd name="connsiteY22" fmla="*/ 1465 h 10000"/>
                  <a:gd name="connsiteX23" fmla="*/ 8228 w 10000"/>
                  <a:gd name="connsiteY23" fmla="*/ 1131 h 10000"/>
                  <a:gd name="connsiteX24" fmla="*/ 8537 w 10000"/>
                  <a:gd name="connsiteY24" fmla="*/ 824 h 10000"/>
                  <a:gd name="connsiteX25" fmla="*/ 8937 w 10000"/>
                  <a:gd name="connsiteY25" fmla="*/ 589 h 10000"/>
                  <a:gd name="connsiteX26" fmla="*/ 9240 w 10000"/>
                  <a:gd name="connsiteY26" fmla="*/ 417 h 10000"/>
                  <a:gd name="connsiteX27" fmla="*/ 9659 w 10000"/>
                  <a:gd name="connsiteY27" fmla="*/ 172 h 10000"/>
                  <a:gd name="connsiteX28" fmla="*/ 10000 w 10000"/>
                  <a:gd name="connsiteY28" fmla="*/ 0 h 10000"/>
                  <a:gd name="connsiteX29" fmla="*/ 10000 w 10000"/>
                  <a:gd name="connsiteY29" fmla="*/ 10000 h 10000"/>
                  <a:gd name="connsiteX30" fmla="*/ 0 w 10000"/>
                  <a:gd name="connsiteY30" fmla="*/ 10000 h 10000"/>
                  <a:gd name="connsiteX0" fmla="*/ 0 w 10000"/>
                  <a:gd name="connsiteY0" fmla="*/ 10000 h 10000"/>
                  <a:gd name="connsiteX1" fmla="*/ 0 w 10000"/>
                  <a:gd name="connsiteY1" fmla="*/ 5751 h 10000"/>
                  <a:gd name="connsiteX2" fmla="*/ 444 w 10000"/>
                  <a:gd name="connsiteY2" fmla="*/ 5323 h 10000"/>
                  <a:gd name="connsiteX3" fmla="*/ 844 w 10000"/>
                  <a:gd name="connsiteY3" fmla="*/ 5099 h 10000"/>
                  <a:gd name="connsiteX4" fmla="*/ 1360 w 10000"/>
                  <a:gd name="connsiteY4" fmla="*/ 4953 h 10000"/>
                  <a:gd name="connsiteX5" fmla="*/ 1891 w 10000"/>
                  <a:gd name="connsiteY5" fmla="*/ 4765 h 10000"/>
                  <a:gd name="connsiteX6" fmla="*/ 2423 w 10000"/>
                  <a:gd name="connsiteY6" fmla="*/ 4609 h 10000"/>
                  <a:gd name="connsiteX7" fmla="*/ 2851 w 10000"/>
                  <a:gd name="connsiteY7" fmla="*/ 4510 h 10000"/>
                  <a:gd name="connsiteX8" fmla="*/ 3310 w 10000"/>
                  <a:gd name="connsiteY8" fmla="*/ 4385 h 10000"/>
                  <a:gd name="connsiteX9" fmla="*/ 3717 w 10000"/>
                  <a:gd name="connsiteY9" fmla="*/ 4213 h 10000"/>
                  <a:gd name="connsiteX10" fmla="*/ 4108 w 10000"/>
                  <a:gd name="connsiteY10" fmla="*/ 4030 h 10000"/>
                  <a:gd name="connsiteX11" fmla="*/ 4551 w 10000"/>
                  <a:gd name="connsiteY11" fmla="*/ 3942 h 10000"/>
                  <a:gd name="connsiteX12" fmla="*/ 5014 w 10000"/>
                  <a:gd name="connsiteY12" fmla="*/ 3780 h 10000"/>
                  <a:gd name="connsiteX13" fmla="*/ 5430 w 10000"/>
                  <a:gd name="connsiteY13" fmla="*/ 3681 h 10000"/>
                  <a:gd name="connsiteX14" fmla="*/ 5733 w 10000"/>
                  <a:gd name="connsiteY14" fmla="*/ 3582 h 10000"/>
                  <a:gd name="connsiteX15" fmla="*/ 5939 w 10000"/>
                  <a:gd name="connsiteY15" fmla="*/ 3399 h 10000"/>
                  <a:gd name="connsiteX16" fmla="*/ 6161 w 10000"/>
                  <a:gd name="connsiteY16" fmla="*/ 3253 h 10000"/>
                  <a:gd name="connsiteX17" fmla="*/ 6336 w 10000"/>
                  <a:gd name="connsiteY17" fmla="*/ 3180 h 10000"/>
                  <a:gd name="connsiteX18" fmla="*/ 6671 w 10000"/>
                  <a:gd name="connsiteY18" fmla="*/ 2831 h 10000"/>
                  <a:gd name="connsiteX19" fmla="*/ 6971 w 10000"/>
                  <a:gd name="connsiteY19" fmla="*/ 2513 h 10000"/>
                  <a:gd name="connsiteX20" fmla="*/ 7133 w 10000"/>
                  <a:gd name="connsiteY20" fmla="*/ 2367 h 10000"/>
                  <a:gd name="connsiteX21" fmla="*/ 7474 w 10000"/>
                  <a:gd name="connsiteY21" fmla="*/ 1908 h 10000"/>
                  <a:gd name="connsiteX22" fmla="*/ 7843 w 10000"/>
                  <a:gd name="connsiteY22" fmla="*/ 1465 h 10000"/>
                  <a:gd name="connsiteX23" fmla="*/ 8228 w 10000"/>
                  <a:gd name="connsiteY23" fmla="*/ 1131 h 10000"/>
                  <a:gd name="connsiteX24" fmla="*/ 8537 w 10000"/>
                  <a:gd name="connsiteY24" fmla="*/ 824 h 10000"/>
                  <a:gd name="connsiteX25" fmla="*/ 8937 w 10000"/>
                  <a:gd name="connsiteY25" fmla="*/ 589 h 10000"/>
                  <a:gd name="connsiteX26" fmla="*/ 9240 w 10000"/>
                  <a:gd name="connsiteY26" fmla="*/ 417 h 10000"/>
                  <a:gd name="connsiteX27" fmla="*/ 9659 w 10000"/>
                  <a:gd name="connsiteY27" fmla="*/ 172 h 10000"/>
                  <a:gd name="connsiteX28" fmla="*/ 10000 w 10000"/>
                  <a:gd name="connsiteY28" fmla="*/ 0 h 10000"/>
                  <a:gd name="connsiteX29" fmla="*/ 10000 w 10000"/>
                  <a:gd name="connsiteY29" fmla="*/ 10000 h 10000"/>
                  <a:gd name="connsiteX30" fmla="*/ 0 w 10000"/>
                  <a:gd name="connsiteY30" fmla="*/ 10000 h 10000"/>
                  <a:gd name="connsiteX0" fmla="*/ 0 w 10000"/>
                  <a:gd name="connsiteY0" fmla="*/ 10000 h 10000"/>
                  <a:gd name="connsiteX1" fmla="*/ 0 w 10000"/>
                  <a:gd name="connsiteY1" fmla="*/ 5751 h 10000"/>
                  <a:gd name="connsiteX2" fmla="*/ 444 w 10000"/>
                  <a:gd name="connsiteY2" fmla="*/ 5323 h 10000"/>
                  <a:gd name="connsiteX3" fmla="*/ 844 w 10000"/>
                  <a:gd name="connsiteY3" fmla="*/ 5099 h 10000"/>
                  <a:gd name="connsiteX4" fmla="*/ 1360 w 10000"/>
                  <a:gd name="connsiteY4" fmla="*/ 4953 h 10000"/>
                  <a:gd name="connsiteX5" fmla="*/ 1891 w 10000"/>
                  <a:gd name="connsiteY5" fmla="*/ 4765 h 10000"/>
                  <a:gd name="connsiteX6" fmla="*/ 2423 w 10000"/>
                  <a:gd name="connsiteY6" fmla="*/ 4609 h 10000"/>
                  <a:gd name="connsiteX7" fmla="*/ 2851 w 10000"/>
                  <a:gd name="connsiteY7" fmla="*/ 4510 h 10000"/>
                  <a:gd name="connsiteX8" fmla="*/ 3310 w 10000"/>
                  <a:gd name="connsiteY8" fmla="*/ 4385 h 10000"/>
                  <a:gd name="connsiteX9" fmla="*/ 3717 w 10000"/>
                  <a:gd name="connsiteY9" fmla="*/ 4213 h 10000"/>
                  <a:gd name="connsiteX10" fmla="*/ 4551 w 10000"/>
                  <a:gd name="connsiteY10" fmla="*/ 3942 h 10000"/>
                  <a:gd name="connsiteX11" fmla="*/ 5014 w 10000"/>
                  <a:gd name="connsiteY11" fmla="*/ 3780 h 10000"/>
                  <a:gd name="connsiteX12" fmla="*/ 5430 w 10000"/>
                  <a:gd name="connsiteY12" fmla="*/ 3681 h 10000"/>
                  <a:gd name="connsiteX13" fmla="*/ 5733 w 10000"/>
                  <a:gd name="connsiteY13" fmla="*/ 3582 h 10000"/>
                  <a:gd name="connsiteX14" fmla="*/ 5939 w 10000"/>
                  <a:gd name="connsiteY14" fmla="*/ 3399 h 10000"/>
                  <a:gd name="connsiteX15" fmla="*/ 6161 w 10000"/>
                  <a:gd name="connsiteY15" fmla="*/ 3253 h 10000"/>
                  <a:gd name="connsiteX16" fmla="*/ 6336 w 10000"/>
                  <a:gd name="connsiteY16" fmla="*/ 3180 h 10000"/>
                  <a:gd name="connsiteX17" fmla="*/ 6671 w 10000"/>
                  <a:gd name="connsiteY17" fmla="*/ 2831 h 10000"/>
                  <a:gd name="connsiteX18" fmla="*/ 6971 w 10000"/>
                  <a:gd name="connsiteY18" fmla="*/ 2513 h 10000"/>
                  <a:gd name="connsiteX19" fmla="*/ 7133 w 10000"/>
                  <a:gd name="connsiteY19" fmla="*/ 2367 h 10000"/>
                  <a:gd name="connsiteX20" fmla="*/ 7474 w 10000"/>
                  <a:gd name="connsiteY20" fmla="*/ 1908 h 10000"/>
                  <a:gd name="connsiteX21" fmla="*/ 7843 w 10000"/>
                  <a:gd name="connsiteY21" fmla="*/ 1465 h 10000"/>
                  <a:gd name="connsiteX22" fmla="*/ 8228 w 10000"/>
                  <a:gd name="connsiteY22" fmla="*/ 1131 h 10000"/>
                  <a:gd name="connsiteX23" fmla="*/ 8537 w 10000"/>
                  <a:gd name="connsiteY23" fmla="*/ 824 h 10000"/>
                  <a:gd name="connsiteX24" fmla="*/ 8937 w 10000"/>
                  <a:gd name="connsiteY24" fmla="*/ 589 h 10000"/>
                  <a:gd name="connsiteX25" fmla="*/ 9240 w 10000"/>
                  <a:gd name="connsiteY25" fmla="*/ 417 h 10000"/>
                  <a:gd name="connsiteX26" fmla="*/ 9659 w 10000"/>
                  <a:gd name="connsiteY26" fmla="*/ 172 h 10000"/>
                  <a:gd name="connsiteX27" fmla="*/ 10000 w 10000"/>
                  <a:gd name="connsiteY27" fmla="*/ 0 h 10000"/>
                  <a:gd name="connsiteX28" fmla="*/ 10000 w 10000"/>
                  <a:gd name="connsiteY28" fmla="*/ 10000 h 10000"/>
                  <a:gd name="connsiteX29" fmla="*/ 0 w 10000"/>
                  <a:gd name="connsiteY29" fmla="*/ 10000 h 10000"/>
                  <a:gd name="connsiteX0" fmla="*/ 0 w 10000"/>
                  <a:gd name="connsiteY0" fmla="*/ 10000 h 10000"/>
                  <a:gd name="connsiteX1" fmla="*/ 0 w 10000"/>
                  <a:gd name="connsiteY1" fmla="*/ 5751 h 10000"/>
                  <a:gd name="connsiteX2" fmla="*/ 444 w 10000"/>
                  <a:gd name="connsiteY2" fmla="*/ 5323 h 10000"/>
                  <a:gd name="connsiteX3" fmla="*/ 844 w 10000"/>
                  <a:gd name="connsiteY3" fmla="*/ 5099 h 10000"/>
                  <a:gd name="connsiteX4" fmla="*/ 1360 w 10000"/>
                  <a:gd name="connsiteY4" fmla="*/ 4953 h 10000"/>
                  <a:gd name="connsiteX5" fmla="*/ 1891 w 10000"/>
                  <a:gd name="connsiteY5" fmla="*/ 4765 h 10000"/>
                  <a:gd name="connsiteX6" fmla="*/ 2423 w 10000"/>
                  <a:gd name="connsiteY6" fmla="*/ 4609 h 10000"/>
                  <a:gd name="connsiteX7" fmla="*/ 2851 w 10000"/>
                  <a:gd name="connsiteY7" fmla="*/ 4510 h 10000"/>
                  <a:gd name="connsiteX8" fmla="*/ 3310 w 10000"/>
                  <a:gd name="connsiteY8" fmla="*/ 4385 h 10000"/>
                  <a:gd name="connsiteX9" fmla="*/ 3717 w 10000"/>
                  <a:gd name="connsiteY9" fmla="*/ 4213 h 10000"/>
                  <a:gd name="connsiteX10" fmla="*/ 4551 w 10000"/>
                  <a:gd name="connsiteY10" fmla="*/ 3942 h 10000"/>
                  <a:gd name="connsiteX11" fmla="*/ 5430 w 10000"/>
                  <a:gd name="connsiteY11" fmla="*/ 3681 h 10000"/>
                  <a:gd name="connsiteX12" fmla="*/ 5733 w 10000"/>
                  <a:gd name="connsiteY12" fmla="*/ 3582 h 10000"/>
                  <a:gd name="connsiteX13" fmla="*/ 5939 w 10000"/>
                  <a:gd name="connsiteY13" fmla="*/ 3399 h 10000"/>
                  <a:gd name="connsiteX14" fmla="*/ 6161 w 10000"/>
                  <a:gd name="connsiteY14" fmla="*/ 3253 h 10000"/>
                  <a:gd name="connsiteX15" fmla="*/ 6336 w 10000"/>
                  <a:gd name="connsiteY15" fmla="*/ 3180 h 10000"/>
                  <a:gd name="connsiteX16" fmla="*/ 6671 w 10000"/>
                  <a:gd name="connsiteY16" fmla="*/ 2831 h 10000"/>
                  <a:gd name="connsiteX17" fmla="*/ 6971 w 10000"/>
                  <a:gd name="connsiteY17" fmla="*/ 2513 h 10000"/>
                  <a:gd name="connsiteX18" fmla="*/ 7133 w 10000"/>
                  <a:gd name="connsiteY18" fmla="*/ 2367 h 10000"/>
                  <a:gd name="connsiteX19" fmla="*/ 7474 w 10000"/>
                  <a:gd name="connsiteY19" fmla="*/ 1908 h 10000"/>
                  <a:gd name="connsiteX20" fmla="*/ 7843 w 10000"/>
                  <a:gd name="connsiteY20" fmla="*/ 1465 h 10000"/>
                  <a:gd name="connsiteX21" fmla="*/ 8228 w 10000"/>
                  <a:gd name="connsiteY21" fmla="*/ 1131 h 10000"/>
                  <a:gd name="connsiteX22" fmla="*/ 8537 w 10000"/>
                  <a:gd name="connsiteY22" fmla="*/ 824 h 10000"/>
                  <a:gd name="connsiteX23" fmla="*/ 8937 w 10000"/>
                  <a:gd name="connsiteY23" fmla="*/ 589 h 10000"/>
                  <a:gd name="connsiteX24" fmla="*/ 9240 w 10000"/>
                  <a:gd name="connsiteY24" fmla="*/ 417 h 10000"/>
                  <a:gd name="connsiteX25" fmla="*/ 9659 w 10000"/>
                  <a:gd name="connsiteY25" fmla="*/ 172 h 10000"/>
                  <a:gd name="connsiteX26" fmla="*/ 10000 w 10000"/>
                  <a:gd name="connsiteY26" fmla="*/ 0 h 10000"/>
                  <a:gd name="connsiteX27" fmla="*/ 10000 w 10000"/>
                  <a:gd name="connsiteY27" fmla="*/ 10000 h 10000"/>
                  <a:gd name="connsiteX28" fmla="*/ 0 w 10000"/>
                  <a:gd name="connsiteY28" fmla="*/ 10000 h 10000"/>
                  <a:gd name="connsiteX0" fmla="*/ 0 w 10000"/>
                  <a:gd name="connsiteY0" fmla="*/ 10000 h 10000"/>
                  <a:gd name="connsiteX1" fmla="*/ 0 w 10000"/>
                  <a:gd name="connsiteY1" fmla="*/ 5751 h 10000"/>
                  <a:gd name="connsiteX2" fmla="*/ 444 w 10000"/>
                  <a:gd name="connsiteY2" fmla="*/ 5323 h 10000"/>
                  <a:gd name="connsiteX3" fmla="*/ 844 w 10000"/>
                  <a:gd name="connsiteY3" fmla="*/ 5099 h 10000"/>
                  <a:gd name="connsiteX4" fmla="*/ 1360 w 10000"/>
                  <a:gd name="connsiteY4" fmla="*/ 4953 h 10000"/>
                  <a:gd name="connsiteX5" fmla="*/ 1891 w 10000"/>
                  <a:gd name="connsiteY5" fmla="*/ 4765 h 10000"/>
                  <a:gd name="connsiteX6" fmla="*/ 2423 w 10000"/>
                  <a:gd name="connsiteY6" fmla="*/ 4609 h 10000"/>
                  <a:gd name="connsiteX7" fmla="*/ 2851 w 10000"/>
                  <a:gd name="connsiteY7" fmla="*/ 4510 h 10000"/>
                  <a:gd name="connsiteX8" fmla="*/ 3310 w 10000"/>
                  <a:gd name="connsiteY8" fmla="*/ 4385 h 10000"/>
                  <a:gd name="connsiteX9" fmla="*/ 3717 w 10000"/>
                  <a:gd name="connsiteY9" fmla="*/ 4213 h 10000"/>
                  <a:gd name="connsiteX10" fmla="*/ 4551 w 10000"/>
                  <a:gd name="connsiteY10" fmla="*/ 3942 h 10000"/>
                  <a:gd name="connsiteX11" fmla="*/ 5430 w 10000"/>
                  <a:gd name="connsiteY11" fmla="*/ 3681 h 10000"/>
                  <a:gd name="connsiteX12" fmla="*/ 5939 w 10000"/>
                  <a:gd name="connsiteY12" fmla="*/ 3399 h 10000"/>
                  <a:gd name="connsiteX13" fmla="*/ 6161 w 10000"/>
                  <a:gd name="connsiteY13" fmla="*/ 3253 h 10000"/>
                  <a:gd name="connsiteX14" fmla="*/ 6336 w 10000"/>
                  <a:gd name="connsiteY14" fmla="*/ 3180 h 10000"/>
                  <a:gd name="connsiteX15" fmla="*/ 6671 w 10000"/>
                  <a:gd name="connsiteY15" fmla="*/ 2831 h 10000"/>
                  <a:gd name="connsiteX16" fmla="*/ 6971 w 10000"/>
                  <a:gd name="connsiteY16" fmla="*/ 2513 h 10000"/>
                  <a:gd name="connsiteX17" fmla="*/ 7133 w 10000"/>
                  <a:gd name="connsiteY17" fmla="*/ 2367 h 10000"/>
                  <a:gd name="connsiteX18" fmla="*/ 7474 w 10000"/>
                  <a:gd name="connsiteY18" fmla="*/ 1908 h 10000"/>
                  <a:gd name="connsiteX19" fmla="*/ 7843 w 10000"/>
                  <a:gd name="connsiteY19" fmla="*/ 1465 h 10000"/>
                  <a:gd name="connsiteX20" fmla="*/ 8228 w 10000"/>
                  <a:gd name="connsiteY20" fmla="*/ 1131 h 10000"/>
                  <a:gd name="connsiteX21" fmla="*/ 8537 w 10000"/>
                  <a:gd name="connsiteY21" fmla="*/ 824 h 10000"/>
                  <a:gd name="connsiteX22" fmla="*/ 8937 w 10000"/>
                  <a:gd name="connsiteY22" fmla="*/ 589 h 10000"/>
                  <a:gd name="connsiteX23" fmla="*/ 9240 w 10000"/>
                  <a:gd name="connsiteY23" fmla="*/ 417 h 10000"/>
                  <a:gd name="connsiteX24" fmla="*/ 9659 w 10000"/>
                  <a:gd name="connsiteY24" fmla="*/ 172 h 10000"/>
                  <a:gd name="connsiteX25" fmla="*/ 10000 w 10000"/>
                  <a:gd name="connsiteY25" fmla="*/ 0 h 10000"/>
                  <a:gd name="connsiteX26" fmla="*/ 10000 w 10000"/>
                  <a:gd name="connsiteY26" fmla="*/ 10000 h 10000"/>
                  <a:gd name="connsiteX27" fmla="*/ 0 w 10000"/>
                  <a:gd name="connsiteY27" fmla="*/ 10000 h 10000"/>
                  <a:gd name="connsiteX0" fmla="*/ 0 w 10000"/>
                  <a:gd name="connsiteY0" fmla="*/ 10000 h 10000"/>
                  <a:gd name="connsiteX1" fmla="*/ 0 w 10000"/>
                  <a:gd name="connsiteY1" fmla="*/ 5751 h 10000"/>
                  <a:gd name="connsiteX2" fmla="*/ 444 w 10000"/>
                  <a:gd name="connsiteY2" fmla="*/ 5323 h 10000"/>
                  <a:gd name="connsiteX3" fmla="*/ 844 w 10000"/>
                  <a:gd name="connsiteY3" fmla="*/ 5099 h 10000"/>
                  <a:gd name="connsiteX4" fmla="*/ 1360 w 10000"/>
                  <a:gd name="connsiteY4" fmla="*/ 4953 h 10000"/>
                  <a:gd name="connsiteX5" fmla="*/ 1891 w 10000"/>
                  <a:gd name="connsiteY5" fmla="*/ 4765 h 10000"/>
                  <a:gd name="connsiteX6" fmla="*/ 2423 w 10000"/>
                  <a:gd name="connsiteY6" fmla="*/ 4609 h 10000"/>
                  <a:gd name="connsiteX7" fmla="*/ 2851 w 10000"/>
                  <a:gd name="connsiteY7" fmla="*/ 4510 h 10000"/>
                  <a:gd name="connsiteX8" fmla="*/ 3310 w 10000"/>
                  <a:gd name="connsiteY8" fmla="*/ 4385 h 10000"/>
                  <a:gd name="connsiteX9" fmla="*/ 3717 w 10000"/>
                  <a:gd name="connsiteY9" fmla="*/ 4213 h 10000"/>
                  <a:gd name="connsiteX10" fmla="*/ 4551 w 10000"/>
                  <a:gd name="connsiteY10" fmla="*/ 3942 h 10000"/>
                  <a:gd name="connsiteX11" fmla="*/ 5430 w 10000"/>
                  <a:gd name="connsiteY11" fmla="*/ 3681 h 10000"/>
                  <a:gd name="connsiteX12" fmla="*/ 5939 w 10000"/>
                  <a:gd name="connsiteY12" fmla="*/ 3399 h 10000"/>
                  <a:gd name="connsiteX13" fmla="*/ 6161 w 10000"/>
                  <a:gd name="connsiteY13" fmla="*/ 3253 h 10000"/>
                  <a:gd name="connsiteX14" fmla="*/ 6671 w 10000"/>
                  <a:gd name="connsiteY14" fmla="*/ 2831 h 10000"/>
                  <a:gd name="connsiteX15" fmla="*/ 6971 w 10000"/>
                  <a:gd name="connsiteY15" fmla="*/ 2513 h 10000"/>
                  <a:gd name="connsiteX16" fmla="*/ 7133 w 10000"/>
                  <a:gd name="connsiteY16" fmla="*/ 2367 h 10000"/>
                  <a:gd name="connsiteX17" fmla="*/ 7474 w 10000"/>
                  <a:gd name="connsiteY17" fmla="*/ 1908 h 10000"/>
                  <a:gd name="connsiteX18" fmla="*/ 7843 w 10000"/>
                  <a:gd name="connsiteY18" fmla="*/ 1465 h 10000"/>
                  <a:gd name="connsiteX19" fmla="*/ 8228 w 10000"/>
                  <a:gd name="connsiteY19" fmla="*/ 1131 h 10000"/>
                  <a:gd name="connsiteX20" fmla="*/ 8537 w 10000"/>
                  <a:gd name="connsiteY20" fmla="*/ 824 h 10000"/>
                  <a:gd name="connsiteX21" fmla="*/ 8937 w 10000"/>
                  <a:gd name="connsiteY21" fmla="*/ 589 h 10000"/>
                  <a:gd name="connsiteX22" fmla="*/ 9240 w 10000"/>
                  <a:gd name="connsiteY22" fmla="*/ 417 h 10000"/>
                  <a:gd name="connsiteX23" fmla="*/ 9659 w 10000"/>
                  <a:gd name="connsiteY23" fmla="*/ 172 h 10000"/>
                  <a:gd name="connsiteX24" fmla="*/ 10000 w 10000"/>
                  <a:gd name="connsiteY24" fmla="*/ 0 h 10000"/>
                  <a:gd name="connsiteX25" fmla="*/ 10000 w 10000"/>
                  <a:gd name="connsiteY25" fmla="*/ 10000 h 10000"/>
                  <a:gd name="connsiteX26" fmla="*/ 0 w 10000"/>
                  <a:gd name="connsiteY26" fmla="*/ 10000 h 10000"/>
                  <a:gd name="connsiteX0" fmla="*/ 0 w 10000"/>
                  <a:gd name="connsiteY0" fmla="*/ 10000 h 10000"/>
                  <a:gd name="connsiteX1" fmla="*/ 0 w 10000"/>
                  <a:gd name="connsiteY1" fmla="*/ 5751 h 10000"/>
                  <a:gd name="connsiteX2" fmla="*/ 444 w 10000"/>
                  <a:gd name="connsiteY2" fmla="*/ 5323 h 10000"/>
                  <a:gd name="connsiteX3" fmla="*/ 844 w 10000"/>
                  <a:gd name="connsiteY3" fmla="*/ 5099 h 10000"/>
                  <a:gd name="connsiteX4" fmla="*/ 1360 w 10000"/>
                  <a:gd name="connsiteY4" fmla="*/ 4953 h 10000"/>
                  <a:gd name="connsiteX5" fmla="*/ 1891 w 10000"/>
                  <a:gd name="connsiteY5" fmla="*/ 4765 h 10000"/>
                  <a:gd name="connsiteX6" fmla="*/ 2423 w 10000"/>
                  <a:gd name="connsiteY6" fmla="*/ 4609 h 10000"/>
                  <a:gd name="connsiteX7" fmla="*/ 2851 w 10000"/>
                  <a:gd name="connsiteY7" fmla="*/ 4510 h 10000"/>
                  <a:gd name="connsiteX8" fmla="*/ 3310 w 10000"/>
                  <a:gd name="connsiteY8" fmla="*/ 4385 h 10000"/>
                  <a:gd name="connsiteX9" fmla="*/ 3717 w 10000"/>
                  <a:gd name="connsiteY9" fmla="*/ 4213 h 10000"/>
                  <a:gd name="connsiteX10" fmla="*/ 4551 w 10000"/>
                  <a:gd name="connsiteY10" fmla="*/ 3942 h 10000"/>
                  <a:gd name="connsiteX11" fmla="*/ 5430 w 10000"/>
                  <a:gd name="connsiteY11" fmla="*/ 3681 h 10000"/>
                  <a:gd name="connsiteX12" fmla="*/ 5939 w 10000"/>
                  <a:gd name="connsiteY12" fmla="*/ 3399 h 10000"/>
                  <a:gd name="connsiteX13" fmla="*/ 6161 w 10000"/>
                  <a:gd name="connsiteY13" fmla="*/ 3253 h 10000"/>
                  <a:gd name="connsiteX14" fmla="*/ 6671 w 10000"/>
                  <a:gd name="connsiteY14" fmla="*/ 2831 h 10000"/>
                  <a:gd name="connsiteX15" fmla="*/ 7133 w 10000"/>
                  <a:gd name="connsiteY15" fmla="*/ 2367 h 10000"/>
                  <a:gd name="connsiteX16" fmla="*/ 7474 w 10000"/>
                  <a:gd name="connsiteY16" fmla="*/ 1908 h 10000"/>
                  <a:gd name="connsiteX17" fmla="*/ 7843 w 10000"/>
                  <a:gd name="connsiteY17" fmla="*/ 1465 h 10000"/>
                  <a:gd name="connsiteX18" fmla="*/ 8228 w 10000"/>
                  <a:gd name="connsiteY18" fmla="*/ 1131 h 10000"/>
                  <a:gd name="connsiteX19" fmla="*/ 8537 w 10000"/>
                  <a:gd name="connsiteY19" fmla="*/ 824 h 10000"/>
                  <a:gd name="connsiteX20" fmla="*/ 8937 w 10000"/>
                  <a:gd name="connsiteY20" fmla="*/ 589 h 10000"/>
                  <a:gd name="connsiteX21" fmla="*/ 9240 w 10000"/>
                  <a:gd name="connsiteY21" fmla="*/ 417 h 10000"/>
                  <a:gd name="connsiteX22" fmla="*/ 9659 w 10000"/>
                  <a:gd name="connsiteY22" fmla="*/ 172 h 10000"/>
                  <a:gd name="connsiteX23" fmla="*/ 10000 w 10000"/>
                  <a:gd name="connsiteY23" fmla="*/ 0 h 10000"/>
                  <a:gd name="connsiteX24" fmla="*/ 10000 w 10000"/>
                  <a:gd name="connsiteY24" fmla="*/ 10000 h 10000"/>
                  <a:gd name="connsiteX25" fmla="*/ 0 w 10000"/>
                  <a:gd name="connsiteY25" fmla="*/ 10000 h 10000"/>
                  <a:gd name="connsiteX0" fmla="*/ 0 w 10000"/>
                  <a:gd name="connsiteY0" fmla="*/ 10000 h 10000"/>
                  <a:gd name="connsiteX1" fmla="*/ 0 w 10000"/>
                  <a:gd name="connsiteY1" fmla="*/ 5751 h 10000"/>
                  <a:gd name="connsiteX2" fmla="*/ 444 w 10000"/>
                  <a:gd name="connsiteY2" fmla="*/ 5323 h 10000"/>
                  <a:gd name="connsiteX3" fmla="*/ 844 w 10000"/>
                  <a:gd name="connsiteY3" fmla="*/ 5099 h 10000"/>
                  <a:gd name="connsiteX4" fmla="*/ 1360 w 10000"/>
                  <a:gd name="connsiteY4" fmla="*/ 4953 h 10000"/>
                  <a:gd name="connsiteX5" fmla="*/ 1891 w 10000"/>
                  <a:gd name="connsiteY5" fmla="*/ 4765 h 10000"/>
                  <a:gd name="connsiteX6" fmla="*/ 2851 w 10000"/>
                  <a:gd name="connsiteY6" fmla="*/ 4510 h 10000"/>
                  <a:gd name="connsiteX7" fmla="*/ 3310 w 10000"/>
                  <a:gd name="connsiteY7" fmla="*/ 4385 h 10000"/>
                  <a:gd name="connsiteX8" fmla="*/ 3717 w 10000"/>
                  <a:gd name="connsiteY8" fmla="*/ 4213 h 10000"/>
                  <a:gd name="connsiteX9" fmla="*/ 4551 w 10000"/>
                  <a:gd name="connsiteY9" fmla="*/ 3942 h 10000"/>
                  <a:gd name="connsiteX10" fmla="*/ 5430 w 10000"/>
                  <a:gd name="connsiteY10" fmla="*/ 3681 h 10000"/>
                  <a:gd name="connsiteX11" fmla="*/ 5939 w 10000"/>
                  <a:gd name="connsiteY11" fmla="*/ 3399 h 10000"/>
                  <a:gd name="connsiteX12" fmla="*/ 6161 w 10000"/>
                  <a:gd name="connsiteY12" fmla="*/ 3253 h 10000"/>
                  <a:gd name="connsiteX13" fmla="*/ 6671 w 10000"/>
                  <a:gd name="connsiteY13" fmla="*/ 2831 h 10000"/>
                  <a:gd name="connsiteX14" fmla="*/ 7133 w 10000"/>
                  <a:gd name="connsiteY14" fmla="*/ 2367 h 10000"/>
                  <a:gd name="connsiteX15" fmla="*/ 7474 w 10000"/>
                  <a:gd name="connsiteY15" fmla="*/ 1908 h 10000"/>
                  <a:gd name="connsiteX16" fmla="*/ 7843 w 10000"/>
                  <a:gd name="connsiteY16" fmla="*/ 1465 h 10000"/>
                  <a:gd name="connsiteX17" fmla="*/ 8228 w 10000"/>
                  <a:gd name="connsiteY17" fmla="*/ 1131 h 10000"/>
                  <a:gd name="connsiteX18" fmla="*/ 8537 w 10000"/>
                  <a:gd name="connsiteY18" fmla="*/ 824 h 10000"/>
                  <a:gd name="connsiteX19" fmla="*/ 8937 w 10000"/>
                  <a:gd name="connsiteY19" fmla="*/ 589 h 10000"/>
                  <a:gd name="connsiteX20" fmla="*/ 9240 w 10000"/>
                  <a:gd name="connsiteY20" fmla="*/ 417 h 10000"/>
                  <a:gd name="connsiteX21" fmla="*/ 9659 w 10000"/>
                  <a:gd name="connsiteY21" fmla="*/ 172 h 10000"/>
                  <a:gd name="connsiteX22" fmla="*/ 10000 w 10000"/>
                  <a:gd name="connsiteY22" fmla="*/ 0 h 10000"/>
                  <a:gd name="connsiteX23" fmla="*/ 10000 w 10000"/>
                  <a:gd name="connsiteY23" fmla="*/ 10000 h 10000"/>
                  <a:gd name="connsiteX24" fmla="*/ 0 w 10000"/>
                  <a:gd name="connsiteY24" fmla="*/ 10000 h 10000"/>
                  <a:gd name="connsiteX0" fmla="*/ 0 w 10000"/>
                  <a:gd name="connsiteY0" fmla="*/ 10000 h 10000"/>
                  <a:gd name="connsiteX1" fmla="*/ 0 w 10000"/>
                  <a:gd name="connsiteY1" fmla="*/ 5751 h 10000"/>
                  <a:gd name="connsiteX2" fmla="*/ 444 w 10000"/>
                  <a:gd name="connsiteY2" fmla="*/ 5323 h 10000"/>
                  <a:gd name="connsiteX3" fmla="*/ 844 w 10000"/>
                  <a:gd name="connsiteY3" fmla="*/ 5099 h 10000"/>
                  <a:gd name="connsiteX4" fmla="*/ 1360 w 10000"/>
                  <a:gd name="connsiteY4" fmla="*/ 4953 h 10000"/>
                  <a:gd name="connsiteX5" fmla="*/ 2851 w 10000"/>
                  <a:gd name="connsiteY5" fmla="*/ 4510 h 10000"/>
                  <a:gd name="connsiteX6" fmla="*/ 3310 w 10000"/>
                  <a:gd name="connsiteY6" fmla="*/ 4385 h 10000"/>
                  <a:gd name="connsiteX7" fmla="*/ 3717 w 10000"/>
                  <a:gd name="connsiteY7" fmla="*/ 4213 h 10000"/>
                  <a:gd name="connsiteX8" fmla="*/ 4551 w 10000"/>
                  <a:gd name="connsiteY8" fmla="*/ 3942 h 10000"/>
                  <a:gd name="connsiteX9" fmla="*/ 5430 w 10000"/>
                  <a:gd name="connsiteY9" fmla="*/ 3681 h 10000"/>
                  <a:gd name="connsiteX10" fmla="*/ 5939 w 10000"/>
                  <a:gd name="connsiteY10" fmla="*/ 3399 h 10000"/>
                  <a:gd name="connsiteX11" fmla="*/ 6161 w 10000"/>
                  <a:gd name="connsiteY11" fmla="*/ 3253 h 10000"/>
                  <a:gd name="connsiteX12" fmla="*/ 6671 w 10000"/>
                  <a:gd name="connsiteY12" fmla="*/ 2831 h 10000"/>
                  <a:gd name="connsiteX13" fmla="*/ 7133 w 10000"/>
                  <a:gd name="connsiteY13" fmla="*/ 2367 h 10000"/>
                  <a:gd name="connsiteX14" fmla="*/ 7474 w 10000"/>
                  <a:gd name="connsiteY14" fmla="*/ 1908 h 10000"/>
                  <a:gd name="connsiteX15" fmla="*/ 7843 w 10000"/>
                  <a:gd name="connsiteY15" fmla="*/ 1465 h 10000"/>
                  <a:gd name="connsiteX16" fmla="*/ 8228 w 10000"/>
                  <a:gd name="connsiteY16" fmla="*/ 1131 h 10000"/>
                  <a:gd name="connsiteX17" fmla="*/ 8537 w 10000"/>
                  <a:gd name="connsiteY17" fmla="*/ 824 h 10000"/>
                  <a:gd name="connsiteX18" fmla="*/ 8937 w 10000"/>
                  <a:gd name="connsiteY18" fmla="*/ 589 h 10000"/>
                  <a:gd name="connsiteX19" fmla="*/ 9240 w 10000"/>
                  <a:gd name="connsiteY19" fmla="*/ 417 h 10000"/>
                  <a:gd name="connsiteX20" fmla="*/ 9659 w 10000"/>
                  <a:gd name="connsiteY20" fmla="*/ 172 h 10000"/>
                  <a:gd name="connsiteX21" fmla="*/ 10000 w 10000"/>
                  <a:gd name="connsiteY21" fmla="*/ 0 h 10000"/>
                  <a:gd name="connsiteX22" fmla="*/ 10000 w 10000"/>
                  <a:gd name="connsiteY22" fmla="*/ 10000 h 10000"/>
                  <a:gd name="connsiteX23" fmla="*/ 0 w 10000"/>
                  <a:gd name="connsiteY23" fmla="*/ 10000 h 10000"/>
                  <a:gd name="connsiteX0" fmla="*/ 0 w 10000"/>
                  <a:gd name="connsiteY0" fmla="*/ 10000 h 10000"/>
                  <a:gd name="connsiteX1" fmla="*/ 0 w 10000"/>
                  <a:gd name="connsiteY1" fmla="*/ 5751 h 10000"/>
                  <a:gd name="connsiteX2" fmla="*/ 444 w 10000"/>
                  <a:gd name="connsiteY2" fmla="*/ 5323 h 10000"/>
                  <a:gd name="connsiteX3" fmla="*/ 918 w 10000"/>
                  <a:gd name="connsiteY3" fmla="*/ 5078 h 10000"/>
                  <a:gd name="connsiteX4" fmla="*/ 1360 w 10000"/>
                  <a:gd name="connsiteY4" fmla="*/ 4953 h 10000"/>
                  <a:gd name="connsiteX5" fmla="*/ 2851 w 10000"/>
                  <a:gd name="connsiteY5" fmla="*/ 4510 h 10000"/>
                  <a:gd name="connsiteX6" fmla="*/ 3310 w 10000"/>
                  <a:gd name="connsiteY6" fmla="*/ 4385 h 10000"/>
                  <a:gd name="connsiteX7" fmla="*/ 3717 w 10000"/>
                  <a:gd name="connsiteY7" fmla="*/ 4213 h 10000"/>
                  <a:gd name="connsiteX8" fmla="*/ 4551 w 10000"/>
                  <a:gd name="connsiteY8" fmla="*/ 3942 h 10000"/>
                  <a:gd name="connsiteX9" fmla="*/ 5430 w 10000"/>
                  <a:gd name="connsiteY9" fmla="*/ 3681 h 10000"/>
                  <a:gd name="connsiteX10" fmla="*/ 5939 w 10000"/>
                  <a:gd name="connsiteY10" fmla="*/ 3399 h 10000"/>
                  <a:gd name="connsiteX11" fmla="*/ 6161 w 10000"/>
                  <a:gd name="connsiteY11" fmla="*/ 3253 h 10000"/>
                  <a:gd name="connsiteX12" fmla="*/ 6671 w 10000"/>
                  <a:gd name="connsiteY12" fmla="*/ 2831 h 10000"/>
                  <a:gd name="connsiteX13" fmla="*/ 7133 w 10000"/>
                  <a:gd name="connsiteY13" fmla="*/ 2367 h 10000"/>
                  <a:gd name="connsiteX14" fmla="*/ 7474 w 10000"/>
                  <a:gd name="connsiteY14" fmla="*/ 1908 h 10000"/>
                  <a:gd name="connsiteX15" fmla="*/ 7843 w 10000"/>
                  <a:gd name="connsiteY15" fmla="*/ 1465 h 10000"/>
                  <a:gd name="connsiteX16" fmla="*/ 8228 w 10000"/>
                  <a:gd name="connsiteY16" fmla="*/ 1131 h 10000"/>
                  <a:gd name="connsiteX17" fmla="*/ 8537 w 10000"/>
                  <a:gd name="connsiteY17" fmla="*/ 824 h 10000"/>
                  <a:gd name="connsiteX18" fmla="*/ 8937 w 10000"/>
                  <a:gd name="connsiteY18" fmla="*/ 589 h 10000"/>
                  <a:gd name="connsiteX19" fmla="*/ 9240 w 10000"/>
                  <a:gd name="connsiteY19" fmla="*/ 417 h 10000"/>
                  <a:gd name="connsiteX20" fmla="*/ 9659 w 10000"/>
                  <a:gd name="connsiteY20" fmla="*/ 172 h 10000"/>
                  <a:gd name="connsiteX21" fmla="*/ 10000 w 10000"/>
                  <a:gd name="connsiteY21" fmla="*/ 0 h 10000"/>
                  <a:gd name="connsiteX22" fmla="*/ 10000 w 10000"/>
                  <a:gd name="connsiteY22" fmla="*/ 10000 h 10000"/>
                  <a:gd name="connsiteX23" fmla="*/ 0 w 10000"/>
                  <a:gd name="connsiteY23" fmla="*/ 10000 h 10000"/>
                  <a:gd name="connsiteX0" fmla="*/ 0 w 10000"/>
                  <a:gd name="connsiteY0" fmla="*/ 10000 h 10000"/>
                  <a:gd name="connsiteX1" fmla="*/ 0 w 10000"/>
                  <a:gd name="connsiteY1" fmla="*/ 5751 h 10000"/>
                  <a:gd name="connsiteX2" fmla="*/ 444 w 10000"/>
                  <a:gd name="connsiteY2" fmla="*/ 5323 h 10000"/>
                  <a:gd name="connsiteX3" fmla="*/ 955 w 10000"/>
                  <a:gd name="connsiteY3" fmla="*/ 5078 h 10000"/>
                  <a:gd name="connsiteX4" fmla="*/ 1360 w 10000"/>
                  <a:gd name="connsiteY4" fmla="*/ 4953 h 10000"/>
                  <a:gd name="connsiteX5" fmla="*/ 2851 w 10000"/>
                  <a:gd name="connsiteY5" fmla="*/ 4510 h 10000"/>
                  <a:gd name="connsiteX6" fmla="*/ 3310 w 10000"/>
                  <a:gd name="connsiteY6" fmla="*/ 4385 h 10000"/>
                  <a:gd name="connsiteX7" fmla="*/ 3717 w 10000"/>
                  <a:gd name="connsiteY7" fmla="*/ 4213 h 10000"/>
                  <a:gd name="connsiteX8" fmla="*/ 4551 w 10000"/>
                  <a:gd name="connsiteY8" fmla="*/ 3942 h 10000"/>
                  <a:gd name="connsiteX9" fmla="*/ 5430 w 10000"/>
                  <a:gd name="connsiteY9" fmla="*/ 3681 h 10000"/>
                  <a:gd name="connsiteX10" fmla="*/ 5939 w 10000"/>
                  <a:gd name="connsiteY10" fmla="*/ 3399 h 10000"/>
                  <a:gd name="connsiteX11" fmla="*/ 6161 w 10000"/>
                  <a:gd name="connsiteY11" fmla="*/ 3253 h 10000"/>
                  <a:gd name="connsiteX12" fmla="*/ 6671 w 10000"/>
                  <a:gd name="connsiteY12" fmla="*/ 2831 h 10000"/>
                  <a:gd name="connsiteX13" fmla="*/ 7133 w 10000"/>
                  <a:gd name="connsiteY13" fmla="*/ 2367 h 10000"/>
                  <a:gd name="connsiteX14" fmla="*/ 7474 w 10000"/>
                  <a:gd name="connsiteY14" fmla="*/ 1908 h 10000"/>
                  <a:gd name="connsiteX15" fmla="*/ 7843 w 10000"/>
                  <a:gd name="connsiteY15" fmla="*/ 1465 h 10000"/>
                  <a:gd name="connsiteX16" fmla="*/ 8228 w 10000"/>
                  <a:gd name="connsiteY16" fmla="*/ 1131 h 10000"/>
                  <a:gd name="connsiteX17" fmla="*/ 8537 w 10000"/>
                  <a:gd name="connsiteY17" fmla="*/ 824 h 10000"/>
                  <a:gd name="connsiteX18" fmla="*/ 8937 w 10000"/>
                  <a:gd name="connsiteY18" fmla="*/ 589 h 10000"/>
                  <a:gd name="connsiteX19" fmla="*/ 9240 w 10000"/>
                  <a:gd name="connsiteY19" fmla="*/ 417 h 10000"/>
                  <a:gd name="connsiteX20" fmla="*/ 9659 w 10000"/>
                  <a:gd name="connsiteY20" fmla="*/ 172 h 10000"/>
                  <a:gd name="connsiteX21" fmla="*/ 10000 w 10000"/>
                  <a:gd name="connsiteY21" fmla="*/ 0 h 10000"/>
                  <a:gd name="connsiteX22" fmla="*/ 10000 w 10000"/>
                  <a:gd name="connsiteY22" fmla="*/ 10000 h 10000"/>
                  <a:gd name="connsiteX23" fmla="*/ 0 w 10000"/>
                  <a:gd name="connsiteY23" fmla="*/ 10000 h 10000"/>
                  <a:gd name="connsiteX0" fmla="*/ 0 w 10000"/>
                  <a:gd name="connsiteY0" fmla="*/ 10000 h 10000"/>
                  <a:gd name="connsiteX1" fmla="*/ 0 w 10000"/>
                  <a:gd name="connsiteY1" fmla="*/ 5751 h 10000"/>
                  <a:gd name="connsiteX2" fmla="*/ 444 w 10000"/>
                  <a:gd name="connsiteY2" fmla="*/ 5323 h 10000"/>
                  <a:gd name="connsiteX3" fmla="*/ 955 w 10000"/>
                  <a:gd name="connsiteY3" fmla="*/ 5078 h 10000"/>
                  <a:gd name="connsiteX4" fmla="*/ 1360 w 10000"/>
                  <a:gd name="connsiteY4" fmla="*/ 4953 h 10000"/>
                  <a:gd name="connsiteX5" fmla="*/ 2851 w 10000"/>
                  <a:gd name="connsiteY5" fmla="*/ 4510 h 10000"/>
                  <a:gd name="connsiteX6" fmla="*/ 3310 w 10000"/>
                  <a:gd name="connsiteY6" fmla="*/ 4385 h 10000"/>
                  <a:gd name="connsiteX7" fmla="*/ 3717 w 10000"/>
                  <a:gd name="connsiteY7" fmla="*/ 4213 h 10000"/>
                  <a:gd name="connsiteX8" fmla="*/ 4551 w 10000"/>
                  <a:gd name="connsiteY8" fmla="*/ 3942 h 10000"/>
                  <a:gd name="connsiteX9" fmla="*/ 5430 w 10000"/>
                  <a:gd name="connsiteY9" fmla="*/ 3681 h 10000"/>
                  <a:gd name="connsiteX10" fmla="*/ 5939 w 10000"/>
                  <a:gd name="connsiteY10" fmla="*/ 3399 h 10000"/>
                  <a:gd name="connsiteX11" fmla="*/ 6283 w 10000"/>
                  <a:gd name="connsiteY11" fmla="*/ 3198 h 10000"/>
                  <a:gd name="connsiteX12" fmla="*/ 6671 w 10000"/>
                  <a:gd name="connsiteY12" fmla="*/ 2831 h 10000"/>
                  <a:gd name="connsiteX13" fmla="*/ 7133 w 10000"/>
                  <a:gd name="connsiteY13" fmla="*/ 2367 h 10000"/>
                  <a:gd name="connsiteX14" fmla="*/ 7474 w 10000"/>
                  <a:gd name="connsiteY14" fmla="*/ 1908 h 10000"/>
                  <a:gd name="connsiteX15" fmla="*/ 7843 w 10000"/>
                  <a:gd name="connsiteY15" fmla="*/ 1465 h 10000"/>
                  <a:gd name="connsiteX16" fmla="*/ 8228 w 10000"/>
                  <a:gd name="connsiteY16" fmla="*/ 1131 h 10000"/>
                  <a:gd name="connsiteX17" fmla="*/ 8537 w 10000"/>
                  <a:gd name="connsiteY17" fmla="*/ 824 h 10000"/>
                  <a:gd name="connsiteX18" fmla="*/ 8937 w 10000"/>
                  <a:gd name="connsiteY18" fmla="*/ 589 h 10000"/>
                  <a:gd name="connsiteX19" fmla="*/ 9240 w 10000"/>
                  <a:gd name="connsiteY19" fmla="*/ 417 h 10000"/>
                  <a:gd name="connsiteX20" fmla="*/ 9659 w 10000"/>
                  <a:gd name="connsiteY20" fmla="*/ 172 h 10000"/>
                  <a:gd name="connsiteX21" fmla="*/ 10000 w 10000"/>
                  <a:gd name="connsiteY21" fmla="*/ 0 h 10000"/>
                  <a:gd name="connsiteX22" fmla="*/ 10000 w 10000"/>
                  <a:gd name="connsiteY22" fmla="*/ 10000 h 10000"/>
                  <a:gd name="connsiteX23" fmla="*/ 0 w 10000"/>
                  <a:gd name="connsiteY23" fmla="*/ 10000 h 10000"/>
                  <a:gd name="connsiteX0" fmla="*/ 0 w 10000"/>
                  <a:gd name="connsiteY0" fmla="*/ 10000 h 10000"/>
                  <a:gd name="connsiteX1" fmla="*/ 0 w 10000"/>
                  <a:gd name="connsiteY1" fmla="*/ 5751 h 10000"/>
                  <a:gd name="connsiteX2" fmla="*/ 444 w 10000"/>
                  <a:gd name="connsiteY2" fmla="*/ 5323 h 10000"/>
                  <a:gd name="connsiteX3" fmla="*/ 955 w 10000"/>
                  <a:gd name="connsiteY3" fmla="*/ 5078 h 10000"/>
                  <a:gd name="connsiteX4" fmla="*/ 1360 w 10000"/>
                  <a:gd name="connsiteY4" fmla="*/ 4953 h 10000"/>
                  <a:gd name="connsiteX5" fmla="*/ 2851 w 10000"/>
                  <a:gd name="connsiteY5" fmla="*/ 4510 h 10000"/>
                  <a:gd name="connsiteX6" fmla="*/ 3310 w 10000"/>
                  <a:gd name="connsiteY6" fmla="*/ 4385 h 10000"/>
                  <a:gd name="connsiteX7" fmla="*/ 3717 w 10000"/>
                  <a:gd name="connsiteY7" fmla="*/ 4213 h 10000"/>
                  <a:gd name="connsiteX8" fmla="*/ 4551 w 10000"/>
                  <a:gd name="connsiteY8" fmla="*/ 3942 h 10000"/>
                  <a:gd name="connsiteX9" fmla="*/ 5557 w 10000"/>
                  <a:gd name="connsiteY9" fmla="*/ 3653 h 10000"/>
                  <a:gd name="connsiteX10" fmla="*/ 5939 w 10000"/>
                  <a:gd name="connsiteY10" fmla="*/ 3399 h 10000"/>
                  <a:gd name="connsiteX11" fmla="*/ 6283 w 10000"/>
                  <a:gd name="connsiteY11" fmla="*/ 3198 h 10000"/>
                  <a:gd name="connsiteX12" fmla="*/ 6671 w 10000"/>
                  <a:gd name="connsiteY12" fmla="*/ 2831 h 10000"/>
                  <a:gd name="connsiteX13" fmla="*/ 7133 w 10000"/>
                  <a:gd name="connsiteY13" fmla="*/ 2367 h 10000"/>
                  <a:gd name="connsiteX14" fmla="*/ 7474 w 10000"/>
                  <a:gd name="connsiteY14" fmla="*/ 1908 h 10000"/>
                  <a:gd name="connsiteX15" fmla="*/ 7843 w 10000"/>
                  <a:gd name="connsiteY15" fmla="*/ 1465 h 10000"/>
                  <a:gd name="connsiteX16" fmla="*/ 8228 w 10000"/>
                  <a:gd name="connsiteY16" fmla="*/ 1131 h 10000"/>
                  <a:gd name="connsiteX17" fmla="*/ 8537 w 10000"/>
                  <a:gd name="connsiteY17" fmla="*/ 824 h 10000"/>
                  <a:gd name="connsiteX18" fmla="*/ 8937 w 10000"/>
                  <a:gd name="connsiteY18" fmla="*/ 589 h 10000"/>
                  <a:gd name="connsiteX19" fmla="*/ 9240 w 10000"/>
                  <a:gd name="connsiteY19" fmla="*/ 417 h 10000"/>
                  <a:gd name="connsiteX20" fmla="*/ 9659 w 10000"/>
                  <a:gd name="connsiteY20" fmla="*/ 172 h 10000"/>
                  <a:gd name="connsiteX21" fmla="*/ 10000 w 10000"/>
                  <a:gd name="connsiteY21" fmla="*/ 0 h 10000"/>
                  <a:gd name="connsiteX22" fmla="*/ 10000 w 10000"/>
                  <a:gd name="connsiteY22" fmla="*/ 10000 h 10000"/>
                  <a:gd name="connsiteX23" fmla="*/ 0 w 10000"/>
                  <a:gd name="connsiteY23" fmla="*/ 10000 h 10000"/>
                  <a:gd name="connsiteX0" fmla="*/ 0 w 10000"/>
                  <a:gd name="connsiteY0" fmla="*/ 10000 h 10000"/>
                  <a:gd name="connsiteX1" fmla="*/ 0 w 10000"/>
                  <a:gd name="connsiteY1" fmla="*/ 5751 h 10000"/>
                  <a:gd name="connsiteX2" fmla="*/ 444 w 10000"/>
                  <a:gd name="connsiteY2" fmla="*/ 5323 h 10000"/>
                  <a:gd name="connsiteX3" fmla="*/ 955 w 10000"/>
                  <a:gd name="connsiteY3" fmla="*/ 5078 h 10000"/>
                  <a:gd name="connsiteX4" fmla="*/ 1360 w 10000"/>
                  <a:gd name="connsiteY4" fmla="*/ 4953 h 10000"/>
                  <a:gd name="connsiteX5" fmla="*/ 2851 w 10000"/>
                  <a:gd name="connsiteY5" fmla="*/ 4510 h 10000"/>
                  <a:gd name="connsiteX6" fmla="*/ 3310 w 10000"/>
                  <a:gd name="connsiteY6" fmla="*/ 4385 h 10000"/>
                  <a:gd name="connsiteX7" fmla="*/ 3717 w 10000"/>
                  <a:gd name="connsiteY7" fmla="*/ 4213 h 10000"/>
                  <a:gd name="connsiteX8" fmla="*/ 4551 w 10000"/>
                  <a:gd name="connsiteY8" fmla="*/ 3942 h 10000"/>
                  <a:gd name="connsiteX9" fmla="*/ 5557 w 10000"/>
                  <a:gd name="connsiteY9" fmla="*/ 3653 h 10000"/>
                  <a:gd name="connsiteX10" fmla="*/ 5939 w 10000"/>
                  <a:gd name="connsiteY10" fmla="*/ 3399 h 10000"/>
                  <a:gd name="connsiteX11" fmla="*/ 6283 w 10000"/>
                  <a:gd name="connsiteY11" fmla="*/ 3198 h 10000"/>
                  <a:gd name="connsiteX12" fmla="*/ 6671 w 10000"/>
                  <a:gd name="connsiteY12" fmla="*/ 2831 h 10000"/>
                  <a:gd name="connsiteX13" fmla="*/ 7133 w 10000"/>
                  <a:gd name="connsiteY13" fmla="*/ 2367 h 10000"/>
                  <a:gd name="connsiteX14" fmla="*/ 7474 w 10000"/>
                  <a:gd name="connsiteY14" fmla="*/ 1908 h 10000"/>
                  <a:gd name="connsiteX15" fmla="*/ 7843 w 10000"/>
                  <a:gd name="connsiteY15" fmla="*/ 1465 h 10000"/>
                  <a:gd name="connsiteX16" fmla="*/ 8228 w 10000"/>
                  <a:gd name="connsiteY16" fmla="*/ 1131 h 10000"/>
                  <a:gd name="connsiteX17" fmla="*/ 8537 w 10000"/>
                  <a:gd name="connsiteY17" fmla="*/ 824 h 10000"/>
                  <a:gd name="connsiteX18" fmla="*/ 8937 w 10000"/>
                  <a:gd name="connsiteY18" fmla="*/ 589 h 10000"/>
                  <a:gd name="connsiteX19" fmla="*/ 9240 w 10000"/>
                  <a:gd name="connsiteY19" fmla="*/ 417 h 10000"/>
                  <a:gd name="connsiteX20" fmla="*/ 9659 w 10000"/>
                  <a:gd name="connsiteY20" fmla="*/ 172 h 10000"/>
                  <a:gd name="connsiteX21" fmla="*/ 10000 w 10000"/>
                  <a:gd name="connsiteY21" fmla="*/ 0 h 10000"/>
                  <a:gd name="connsiteX22" fmla="*/ 10000 w 10000"/>
                  <a:gd name="connsiteY22" fmla="*/ 10000 h 10000"/>
                  <a:gd name="connsiteX23" fmla="*/ 0 w 10000"/>
                  <a:gd name="connsiteY23" fmla="*/ 10000 h 10000"/>
                  <a:gd name="connsiteX0" fmla="*/ 0 w 10000"/>
                  <a:gd name="connsiteY0" fmla="*/ 10000 h 10000"/>
                  <a:gd name="connsiteX1" fmla="*/ 0 w 10000"/>
                  <a:gd name="connsiteY1" fmla="*/ 5751 h 10000"/>
                  <a:gd name="connsiteX2" fmla="*/ 444 w 10000"/>
                  <a:gd name="connsiteY2" fmla="*/ 5323 h 10000"/>
                  <a:gd name="connsiteX3" fmla="*/ 955 w 10000"/>
                  <a:gd name="connsiteY3" fmla="*/ 5078 h 10000"/>
                  <a:gd name="connsiteX4" fmla="*/ 1360 w 10000"/>
                  <a:gd name="connsiteY4" fmla="*/ 4953 h 10000"/>
                  <a:gd name="connsiteX5" fmla="*/ 2851 w 10000"/>
                  <a:gd name="connsiteY5" fmla="*/ 4510 h 10000"/>
                  <a:gd name="connsiteX6" fmla="*/ 3310 w 10000"/>
                  <a:gd name="connsiteY6" fmla="*/ 4385 h 10000"/>
                  <a:gd name="connsiteX7" fmla="*/ 3717 w 10000"/>
                  <a:gd name="connsiteY7" fmla="*/ 4213 h 10000"/>
                  <a:gd name="connsiteX8" fmla="*/ 4612 w 10000"/>
                  <a:gd name="connsiteY8" fmla="*/ 3970 h 10000"/>
                  <a:gd name="connsiteX9" fmla="*/ 5557 w 10000"/>
                  <a:gd name="connsiteY9" fmla="*/ 3653 h 10000"/>
                  <a:gd name="connsiteX10" fmla="*/ 5939 w 10000"/>
                  <a:gd name="connsiteY10" fmla="*/ 3399 h 10000"/>
                  <a:gd name="connsiteX11" fmla="*/ 6283 w 10000"/>
                  <a:gd name="connsiteY11" fmla="*/ 3198 h 10000"/>
                  <a:gd name="connsiteX12" fmla="*/ 6671 w 10000"/>
                  <a:gd name="connsiteY12" fmla="*/ 2831 h 10000"/>
                  <a:gd name="connsiteX13" fmla="*/ 7133 w 10000"/>
                  <a:gd name="connsiteY13" fmla="*/ 2367 h 10000"/>
                  <a:gd name="connsiteX14" fmla="*/ 7474 w 10000"/>
                  <a:gd name="connsiteY14" fmla="*/ 1908 h 10000"/>
                  <a:gd name="connsiteX15" fmla="*/ 7843 w 10000"/>
                  <a:gd name="connsiteY15" fmla="*/ 1465 h 10000"/>
                  <a:gd name="connsiteX16" fmla="*/ 8228 w 10000"/>
                  <a:gd name="connsiteY16" fmla="*/ 1131 h 10000"/>
                  <a:gd name="connsiteX17" fmla="*/ 8537 w 10000"/>
                  <a:gd name="connsiteY17" fmla="*/ 824 h 10000"/>
                  <a:gd name="connsiteX18" fmla="*/ 8937 w 10000"/>
                  <a:gd name="connsiteY18" fmla="*/ 589 h 10000"/>
                  <a:gd name="connsiteX19" fmla="*/ 9240 w 10000"/>
                  <a:gd name="connsiteY19" fmla="*/ 417 h 10000"/>
                  <a:gd name="connsiteX20" fmla="*/ 9659 w 10000"/>
                  <a:gd name="connsiteY20" fmla="*/ 172 h 10000"/>
                  <a:gd name="connsiteX21" fmla="*/ 10000 w 10000"/>
                  <a:gd name="connsiteY21" fmla="*/ 0 h 10000"/>
                  <a:gd name="connsiteX22" fmla="*/ 10000 w 10000"/>
                  <a:gd name="connsiteY22" fmla="*/ 10000 h 10000"/>
                  <a:gd name="connsiteX23" fmla="*/ 0 w 10000"/>
                  <a:gd name="connsiteY23" fmla="*/ 10000 h 10000"/>
                  <a:gd name="connsiteX0" fmla="*/ 0 w 10000"/>
                  <a:gd name="connsiteY0" fmla="*/ 9945 h 9945"/>
                  <a:gd name="connsiteX1" fmla="*/ 0 w 10000"/>
                  <a:gd name="connsiteY1" fmla="*/ 5696 h 9945"/>
                  <a:gd name="connsiteX2" fmla="*/ 444 w 10000"/>
                  <a:gd name="connsiteY2" fmla="*/ 5268 h 9945"/>
                  <a:gd name="connsiteX3" fmla="*/ 955 w 10000"/>
                  <a:gd name="connsiteY3" fmla="*/ 5023 h 9945"/>
                  <a:gd name="connsiteX4" fmla="*/ 1360 w 10000"/>
                  <a:gd name="connsiteY4" fmla="*/ 4898 h 9945"/>
                  <a:gd name="connsiteX5" fmla="*/ 2851 w 10000"/>
                  <a:gd name="connsiteY5" fmla="*/ 4455 h 9945"/>
                  <a:gd name="connsiteX6" fmla="*/ 3310 w 10000"/>
                  <a:gd name="connsiteY6" fmla="*/ 4330 h 9945"/>
                  <a:gd name="connsiteX7" fmla="*/ 3717 w 10000"/>
                  <a:gd name="connsiteY7" fmla="*/ 4158 h 9945"/>
                  <a:gd name="connsiteX8" fmla="*/ 4612 w 10000"/>
                  <a:gd name="connsiteY8" fmla="*/ 3915 h 9945"/>
                  <a:gd name="connsiteX9" fmla="*/ 5557 w 10000"/>
                  <a:gd name="connsiteY9" fmla="*/ 3598 h 9945"/>
                  <a:gd name="connsiteX10" fmla="*/ 5939 w 10000"/>
                  <a:gd name="connsiteY10" fmla="*/ 3344 h 9945"/>
                  <a:gd name="connsiteX11" fmla="*/ 6283 w 10000"/>
                  <a:gd name="connsiteY11" fmla="*/ 3143 h 9945"/>
                  <a:gd name="connsiteX12" fmla="*/ 6671 w 10000"/>
                  <a:gd name="connsiteY12" fmla="*/ 2776 h 9945"/>
                  <a:gd name="connsiteX13" fmla="*/ 7133 w 10000"/>
                  <a:gd name="connsiteY13" fmla="*/ 2312 h 9945"/>
                  <a:gd name="connsiteX14" fmla="*/ 7474 w 10000"/>
                  <a:gd name="connsiteY14" fmla="*/ 1853 h 9945"/>
                  <a:gd name="connsiteX15" fmla="*/ 7843 w 10000"/>
                  <a:gd name="connsiteY15" fmla="*/ 1410 h 9945"/>
                  <a:gd name="connsiteX16" fmla="*/ 8228 w 10000"/>
                  <a:gd name="connsiteY16" fmla="*/ 1076 h 9945"/>
                  <a:gd name="connsiteX17" fmla="*/ 8537 w 10000"/>
                  <a:gd name="connsiteY17" fmla="*/ 769 h 9945"/>
                  <a:gd name="connsiteX18" fmla="*/ 8937 w 10000"/>
                  <a:gd name="connsiteY18" fmla="*/ 534 h 9945"/>
                  <a:gd name="connsiteX19" fmla="*/ 9240 w 10000"/>
                  <a:gd name="connsiteY19" fmla="*/ 362 h 9945"/>
                  <a:gd name="connsiteX20" fmla="*/ 9659 w 10000"/>
                  <a:gd name="connsiteY20" fmla="*/ 117 h 9945"/>
                  <a:gd name="connsiteX21" fmla="*/ 10000 w 10000"/>
                  <a:gd name="connsiteY21" fmla="*/ 0 h 9945"/>
                  <a:gd name="connsiteX22" fmla="*/ 10000 w 10000"/>
                  <a:gd name="connsiteY22" fmla="*/ 9945 h 9945"/>
                  <a:gd name="connsiteX23" fmla="*/ 0 w 10000"/>
                  <a:gd name="connsiteY23" fmla="*/ 9945 h 9945"/>
                  <a:gd name="connsiteX0" fmla="*/ 0 w 10000"/>
                  <a:gd name="connsiteY0" fmla="*/ 10000 h 10000"/>
                  <a:gd name="connsiteX1" fmla="*/ 0 w 10000"/>
                  <a:gd name="connsiteY1" fmla="*/ 5728 h 10000"/>
                  <a:gd name="connsiteX2" fmla="*/ 444 w 10000"/>
                  <a:gd name="connsiteY2" fmla="*/ 5297 h 10000"/>
                  <a:gd name="connsiteX3" fmla="*/ 955 w 10000"/>
                  <a:gd name="connsiteY3" fmla="*/ 5051 h 10000"/>
                  <a:gd name="connsiteX4" fmla="*/ 1360 w 10000"/>
                  <a:gd name="connsiteY4" fmla="*/ 4925 h 10000"/>
                  <a:gd name="connsiteX5" fmla="*/ 2851 w 10000"/>
                  <a:gd name="connsiteY5" fmla="*/ 4480 h 10000"/>
                  <a:gd name="connsiteX6" fmla="*/ 3310 w 10000"/>
                  <a:gd name="connsiteY6" fmla="*/ 4354 h 10000"/>
                  <a:gd name="connsiteX7" fmla="*/ 3717 w 10000"/>
                  <a:gd name="connsiteY7" fmla="*/ 4181 h 10000"/>
                  <a:gd name="connsiteX8" fmla="*/ 4612 w 10000"/>
                  <a:gd name="connsiteY8" fmla="*/ 3937 h 10000"/>
                  <a:gd name="connsiteX9" fmla="*/ 5557 w 10000"/>
                  <a:gd name="connsiteY9" fmla="*/ 3618 h 10000"/>
                  <a:gd name="connsiteX10" fmla="*/ 5939 w 10000"/>
                  <a:gd name="connsiteY10" fmla="*/ 3362 h 10000"/>
                  <a:gd name="connsiteX11" fmla="*/ 6283 w 10000"/>
                  <a:gd name="connsiteY11" fmla="*/ 3160 h 10000"/>
                  <a:gd name="connsiteX12" fmla="*/ 6671 w 10000"/>
                  <a:gd name="connsiteY12" fmla="*/ 2791 h 10000"/>
                  <a:gd name="connsiteX13" fmla="*/ 7133 w 10000"/>
                  <a:gd name="connsiteY13" fmla="*/ 2325 h 10000"/>
                  <a:gd name="connsiteX14" fmla="*/ 7474 w 10000"/>
                  <a:gd name="connsiteY14" fmla="*/ 1863 h 10000"/>
                  <a:gd name="connsiteX15" fmla="*/ 7843 w 10000"/>
                  <a:gd name="connsiteY15" fmla="*/ 1418 h 10000"/>
                  <a:gd name="connsiteX16" fmla="*/ 8228 w 10000"/>
                  <a:gd name="connsiteY16" fmla="*/ 1082 h 10000"/>
                  <a:gd name="connsiteX17" fmla="*/ 8581 w 10000"/>
                  <a:gd name="connsiteY17" fmla="*/ 782 h 10000"/>
                  <a:gd name="connsiteX18" fmla="*/ 8937 w 10000"/>
                  <a:gd name="connsiteY18" fmla="*/ 537 h 10000"/>
                  <a:gd name="connsiteX19" fmla="*/ 9240 w 10000"/>
                  <a:gd name="connsiteY19" fmla="*/ 364 h 10000"/>
                  <a:gd name="connsiteX20" fmla="*/ 9659 w 10000"/>
                  <a:gd name="connsiteY20" fmla="*/ 118 h 10000"/>
                  <a:gd name="connsiteX21" fmla="*/ 10000 w 10000"/>
                  <a:gd name="connsiteY21" fmla="*/ 0 h 10000"/>
                  <a:gd name="connsiteX22" fmla="*/ 10000 w 10000"/>
                  <a:gd name="connsiteY22" fmla="*/ 10000 h 10000"/>
                  <a:gd name="connsiteX23" fmla="*/ 0 w 10000"/>
                  <a:gd name="connsiteY23" fmla="*/ 10000 h 10000"/>
                  <a:gd name="connsiteX0" fmla="*/ 0 w 10000"/>
                  <a:gd name="connsiteY0" fmla="*/ 10000 h 10000"/>
                  <a:gd name="connsiteX1" fmla="*/ 0 w 10000"/>
                  <a:gd name="connsiteY1" fmla="*/ 5728 h 10000"/>
                  <a:gd name="connsiteX2" fmla="*/ 444 w 10000"/>
                  <a:gd name="connsiteY2" fmla="*/ 5297 h 10000"/>
                  <a:gd name="connsiteX3" fmla="*/ 955 w 10000"/>
                  <a:gd name="connsiteY3" fmla="*/ 5051 h 10000"/>
                  <a:gd name="connsiteX4" fmla="*/ 1360 w 10000"/>
                  <a:gd name="connsiteY4" fmla="*/ 4925 h 10000"/>
                  <a:gd name="connsiteX5" fmla="*/ 2851 w 10000"/>
                  <a:gd name="connsiteY5" fmla="*/ 4480 h 10000"/>
                  <a:gd name="connsiteX6" fmla="*/ 3310 w 10000"/>
                  <a:gd name="connsiteY6" fmla="*/ 4354 h 10000"/>
                  <a:gd name="connsiteX7" fmla="*/ 3717 w 10000"/>
                  <a:gd name="connsiteY7" fmla="*/ 4181 h 10000"/>
                  <a:gd name="connsiteX8" fmla="*/ 4612 w 10000"/>
                  <a:gd name="connsiteY8" fmla="*/ 3937 h 10000"/>
                  <a:gd name="connsiteX9" fmla="*/ 5557 w 10000"/>
                  <a:gd name="connsiteY9" fmla="*/ 3618 h 10000"/>
                  <a:gd name="connsiteX10" fmla="*/ 5939 w 10000"/>
                  <a:gd name="connsiteY10" fmla="*/ 3362 h 10000"/>
                  <a:gd name="connsiteX11" fmla="*/ 6283 w 10000"/>
                  <a:gd name="connsiteY11" fmla="*/ 3160 h 10000"/>
                  <a:gd name="connsiteX12" fmla="*/ 6671 w 10000"/>
                  <a:gd name="connsiteY12" fmla="*/ 2791 h 10000"/>
                  <a:gd name="connsiteX13" fmla="*/ 7133 w 10000"/>
                  <a:gd name="connsiteY13" fmla="*/ 2325 h 10000"/>
                  <a:gd name="connsiteX14" fmla="*/ 7474 w 10000"/>
                  <a:gd name="connsiteY14" fmla="*/ 1863 h 10000"/>
                  <a:gd name="connsiteX15" fmla="*/ 7871 w 10000"/>
                  <a:gd name="connsiteY15" fmla="*/ 1427 h 10000"/>
                  <a:gd name="connsiteX16" fmla="*/ 8228 w 10000"/>
                  <a:gd name="connsiteY16" fmla="*/ 1082 h 10000"/>
                  <a:gd name="connsiteX17" fmla="*/ 8581 w 10000"/>
                  <a:gd name="connsiteY17" fmla="*/ 782 h 10000"/>
                  <a:gd name="connsiteX18" fmla="*/ 8937 w 10000"/>
                  <a:gd name="connsiteY18" fmla="*/ 537 h 10000"/>
                  <a:gd name="connsiteX19" fmla="*/ 9240 w 10000"/>
                  <a:gd name="connsiteY19" fmla="*/ 364 h 10000"/>
                  <a:gd name="connsiteX20" fmla="*/ 9659 w 10000"/>
                  <a:gd name="connsiteY20" fmla="*/ 118 h 10000"/>
                  <a:gd name="connsiteX21" fmla="*/ 10000 w 10000"/>
                  <a:gd name="connsiteY21" fmla="*/ 0 h 10000"/>
                  <a:gd name="connsiteX22" fmla="*/ 10000 w 10000"/>
                  <a:gd name="connsiteY22" fmla="*/ 10000 h 10000"/>
                  <a:gd name="connsiteX23" fmla="*/ 0 w 10000"/>
                  <a:gd name="connsiteY23" fmla="*/ 10000 h 10000"/>
                  <a:gd name="connsiteX0" fmla="*/ 0 w 10000"/>
                  <a:gd name="connsiteY0" fmla="*/ 10000 h 10000"/>
                  <a:gd name="connsiteX1" fmla="*/ 0 w 10000"/>
                  <a:gd name="connsiteY1" fmla="*/ 5728 h 10000"/>
                  <a:gd name="connsiteX2" fmla="*/ 444 w 10000"/>
                  <a:gd name="connsiteY2" fmla="*/ 5297 h 10000"/>
                  <a:gd name="connsiteX3" fmla="*/ 955 w 10000"/>
                  <a:gd name="connsiteY3" fmla="*/ 5051 h 10000"/>
                  <a:gd name="connsiteX4" fmla="*/ 1360 w 10000"/>
                  <a:gd name="connsiteY4" fmla="*/ 4925 h 10000"/>
                  <a:gd name="connsiteX5" fmla="*/ 2851 w 10000"/>
                  <a:gd name="connsiteY5" fmla="*/ 4480 h 10000"/>
                  <a:gd name="connsiteX6" fmla="*/ 3310 w 10000"/>
                  <a:gd name="connsiteY6" fmla="*/ 4354 h 10000"/>
                  <a:gd name="connsiteX7" fmla="*/ 3728 w 10000"/>
                  <a:gd name="connsiteY7" fmla="*/ 4209 h 10000"/>
                  <a:gd name="connsiteX8" fmla="*/ 4612 w 10000"/>
                  <a:gd name="connsiteY8" fmla="*/ 3937 h 10000"/>
                  <a:gd name="connsiteX9" fmla="*/ 5557 w 10000"/>
                  <a:gd name="connsiteY9" fmla="*/ 3618 h 10000"/>
                  <a:gd name="connsiteX10" fmla="*/ 5939 w 10000"/>
                  <a:gd name="connsiteY10" fmla="*/ 3362 h 10000"/>
                  <a:gd name="connsiteX11" fmla="*/ 6283 w 10000"/>
                  <a:gd name="connsiteY11" fmla="*/ 3160 h 10000"/>
                  <a:gd name="connsiteX12" fmla="*/ 6671 w 10000"/>
                  <a:gd name="connsiteY12" fmla="*/ 2791 h 10000"/>
                  <a:gd name="connsiteX13" fmla="*/ 7133 w 10000"/>
                  <a:gd name="connsiteY13" fmla="*/ 2325 h 10000"/>
                  <a:gd name="connsiteX14" fmla="*/ 7474 w 10000"/>
                  <a:gd name="connsiteY14" fmla="*/ 1863 h 10000"/>
                  <a:gd name="connsiteX15" fmla="*/ 7871 w 10000"/>
                  <a:gd name="connsiteY15" fmla="*/ 1427 h 10000"/>
                  <a:gd name="connsiteX16" fmla="*/ 8228 w 10000"/>
                  <a:gd name="connsiteY16" fmla="*/ 1082 h 10000"/>
                  <a:gd name="connsiteX17" fmla="*/ 8581 w 10000"/>
                  <a:gd name="connsiteY17" fmla="*/ 782 h 10000"/>
                  <a:gd name="connsiteX18" fmla="*/ 8937 w 10000"/>
                  <a:gd name="connsiteY18" fmla="*/ 537 h 10000"/>
                  <a:gd name="connsiteX19" fmla="*/ 9240 w 10000"/>
                  <a:gd name="connsiteY19" fmla="*/ 364 h 10000"/>
                  <a:gd name="connsiteX20" fmla="*/ 9659 w 10000"/>
                  <a:gd name="connsiteY20" fmla="*/ 118 h 10000"/>
                  <a:gd name="connsiteX21" fmla="*/ 10000 w 10000"/>
                  <a:gd name="connsiteY21" fmla="*/ 0 h 10000"/>
                  <a:gd name="connsiteX22" fmla="*/ 10000 w 10000"/>
                  <a:gd name="connsiteY22" fmla="*/ 10000 h 10000"/>
                  <a:gd name="connsiteX23" fmla="*/ 0 w 10000"/>
                  <a:gd name="connsiteY23"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000" h="10000">
                    <a:moveTo>
                      <a:pt x="0" y="10000"/>
                    </a:moveTo>
                    <a:lnTo>
                      <a:pt x="0" y="5728"/>
                    </a:lnTo>
                    <a:lnTo>
                      <a:pt x="444" y="5297"/>
                    </a:lnTo>
                    <a:cubicBezTo>
                      <a:pt x="585" y="5188"/>
                      <a:pt x="802" y="5113"/>
                      <a:pt x="955" y="5051"/>
                    </a:cubicBezTo>
                    <a:cubicBezTo>
                      <a:pt x="1108" y="4988"/>
                      <a:pt x="1186" y="4981"/>
                      <a:pt x="1360" y="4925"/>
                    </a:cubicBezTo>
                    <a:lnTo>
                      <a:pt x="2851" y="4480"/>
                    </a:lnTo>
                    <a:lnTo>
                      <a:pt x="3310" y="4354"/>
                    </a:lnTo>
                    <a:lnTo>
                      <a:pt x="3728" y="4209"/>
                    </a:lnTo>
                    <a:lnTo>
                      <a:pt x="4612" y="3937"/>
                    </a:lnTo>
                    <a:lnTo>
                      <a:pt x="5557" y="3618"/>
                    </a:lnTo>
                    <a:lnTo>
                      <a:pt x="5939" y="3362"/>
                    </a:lnTo>
                    <a:cubicBezTo>
                      <a:pt x="6060" y="3286"/>
                      <a:pt x="6161" y="3256"/>
                      <a:pt x="6283" y="3160"/>
                    </a:cubicBezTo>
                    <a:cubicBezTo>
                      <a:pt x="6405" y="3065"/>
                      <a:pt x="6536" y="2915"/>
                      <a:pt x="6671" y="2791"/>
                    </a:cubicBezTo>
                    <a:cubicBezTo>
                      <a:pt x="6833" y="2643"/>
                      <a:pt x="6999" y="2480"/>
                      <a:pt x="7133" y="2325"/>
                    </a:cubicBezTo>
                    <a:lnTo>
                      <a:pt x="7474" y="1863"/>
                    </a:lnTo>
                    <a:lnTo>
                      <a:pt x="7871" y="1427"/>
                    </a:lnTo>
                    <a:lnTo>
                      <a:pt x="8228" y="1082"/>
                    </a:lnTo>
                    <a:lnTo>
                      <a:pt x="8581" y="782"/>
                    </a:lnTo>
                    <a:lnTo>
                      <a:pt x="8937" y="537"/>
                    </a:lnTo>
                    <a:lnTo>
                      <a:pt x="9240" y="364"/>
                    </a:lnTo>
                    <a:lnTo>
                      <a:pt x="9659" y="118"/>
                    </a:lnTo>
                    <a:lnTo>
                      <a:pt x="10000" y="0"/>
                    </a:lnTo>
                    <a:lnTo>
                      <a:pt x="10000" y="10000"/>
                    </a:lnTo>
                    <a:lnTo>
                      <a:pt x="0" y="10000"/>
                    </a:lnTo>
                    <a:close/>
                  </a:path>
                </a:pathLst>
              </a:custGeom>
              <a:solidFill>
                <a:srgbClr val="BFE6F6"/>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 name="Freeform 6"/>
              <p:cNvSpPr>
                <a:spLocks/>
              </p:cNvSpPr>
              <p:nvPr/>
            </p:nvSpPr>
            <p:spPr bwMode="auto">
              <a:xfrm>
                <a:off x="2443783" y="1979364"/>
                <a:ext cx="4348218" cy="2034757"/>
              </a:xfrm>
              <a:custGeom>
                <a:avLst/>
                <a:gdLst/>
                <a:ahLst/>
                <a:cxnLst>
                  <a:cxn ang="0">
                    <a:pos x="1351" y="0"/>
                  </a:cxn>
                  <a:cxn ang="0">
                    <a:pos x="1349" y="1"/>
                  </a:cxn>
                  <a:cxn ang="0">
                    <a:pos x="1201" y="86"/>
                  </a:cxn>
                  <a:cxn ang="0">
                    <a:pos x="958" y="269"/>
                  </a:cxn>
                  <a:cxn ang="0">
                    <a:pos x="898" y="313"/>
                  </a:cxn>
                  <a:cxn ang="0">
                    <a:pos x="801" y="369"/>
                  </a:cxn>
                  <a:cxn ang="0">
                    <a:pos x="745" y="398"/>
                  </a:cxn>
                  <a:cxn ang="0">
                    <a:pos x="559" y="461"/>
                  </a:cxn>
                  <a:cxn ang="0">
                    <a:pos x="448" y="491"/>
                  </a:cxn>
                  <a:cxn ang="0">
                    <a:pos x="338" y="512"/>
                  </a:cxn>
                  <a:cxn ang="0">
                    <a:pos x="259" y="523"/>
                  </a:cxn>
                  <a:cxn ang="0">
                    <a:pos x="211" y="528"/>
                  </a:cxn>
                  <a:cxn ang="0">
                    <a:pos x="139" y="535"/>
                  </a:cxn>
                  <a:cxn ang="0">
                    <a:pos x="69" y="542"/>
                  </a:cxn>
                  <a:cxn ang="0">
                    <a:pos x="38" y="543"/>
                  </a:cxn>
                  <a:cxn ang="0">
                    <a:pos x="0" y="535"/>
                  </a:cxn>
                  <a:cxn ang="0">
                    <a:pos x="0" y="543"/>
                  </a:cxn>
                  <a:cxn ang="0">
                    <a:pos x="0" y="631"/>
                  </a:cxn>
                  <a:cxn ang="0">
                    <a:pos x="10" y="640"/>
                  </a:cxn>
                  <a:cxn ang="0">
                    <a:pos x="1342" y="640"/>
                  </a:cxn>
                  <a:cxn ang="0">
                    <a:pos x="1351" y="639"/>
                  </a:cxn>
                  <a:cxn ang="0">
                    <a:pos x="1351" y="0"/>
                  </a:cxn>
                </a:cxnLst>
                <a:rect l="0" t="0" r="r" b="b"/>
                <a:pathLst>
                  <a:path w="1351" h="640">
                    <a:moveTo>
                      <a:pt x="1351" y="0"/>
                    </a:moveTo>
                    <a:cubicBezTo>
                      <a:pt x="1350" y="1"/>
                      <a:pt x="1349" y="1"/>
                      <a:pt x="1349" y="1"/>
                    </a:cubicBezTo>
                    <a:cubicBezTo>
                      <a:pt x="1296" y="24"/>
                      <a:pt x="1247" y="52"/>
                      <a:pt x="1201" y="86"/>
                    </a:cubicBezTo>
                    <a:cubicBezTo>
                      <a:pt x="1119" y="146"/>
                      <a:pt x="1039" y="208"/>
                      <a:pt x="958" y="269"/>
                    </a:cubicBezTo>
                    <a:cubicBezTo>
                      <a:pt x="938" y="284"/>
                      <a:pt x="919" y="300"/>
                      <a:pt x="898" y="313"/>
                    </a:cubicBezTo>
                    <a:cubicBezTo>
                      <a:pt x="866" y="333"/>
                      <a:pt x="833" y="351"/>
                      <a:pt x="801" y="369"/>
                    </a:cubicBezTo>
                    <a:cubicBezTo>
                      <a:pt x="782" y="379"/>
                      <a:pt x="765" y="390"/>
                      <a:pt x="745" y="398"/>
                    </a:cubicBezTo>
                    <a:cubicBezTo>
                      <a:pt x="685" y="424"/>
                      <a:pt x="623" y="444"/>
                      <a:pt x="559" y="461"/>
                    </a:cubicBezTo>
                    <a:cubicBezTo>
                      <a:pt x="522" y="471"/>
                      <a:pt x="485" y="482"/>
                      <a:pt x="448" y="491"/>
                    </a:cubicBezTo>
                    <a:cubicBezTo>
                      <a:pt x="412" y="500"/>
                      <a:pt x="375" y="506"/>
                      <a:pt x="338" y="512"/>
                    </a:cubicBezTo>
                    <a:cubicBezTo>
                      <a:pt x="312" y="517"/>
                      <a:pt x="286" y="520"/>
                      <a:pt x="259" y="523"/>
                    </a:cubicBezTo>
                    <a:cubicBezTo>
                      <a:pt x="243" y="525"/>
                      <a:pt x="227" y="526"/>
                      <a:pt x="211" y="528"/>
                    </a:cubicBezTo>
                    <a:cubicBezTo>
                      <a:pt x="187" y="530"/>
                      <a:pt x="163" y="533"/>
                      <a:pt x="139" y="535"/>
                    </a:cubicBezTo>
                    <a:cubicBezTo>
                      <a:pt x="116" y="538"/>
                      <a:pt x="93" y="540"/>
                      <a:pt x="69" y="542"/>
                    </a:cubicBezTo>
                    <a:cubicBezTo>
                      <a:pt x="59" y="543"/>
                      <a:pt x="48" y="544"/>
                      <a:pt x="38" y="543"/>
                    </a:cubicBezTo>
                    <a:cubicBezTo>
                      <a:pt x="26" y="541"/>
                      <a:pt x="13" y="538"/>
                      <a:pt x="0" y="535"/>
                    </a:cubicBezTo>
                    <a:cubicBezTo>
                      <a:pt x="0" y="538"/>
                      <a:pt x="0" y="541"/>
                      <a:pt x="0" y="543"/>
                    </a:cubicBezTo>
                    <a:cubicBezTo>
                      <a:pt x="0" y="572"/>
                      <a:pt x="0" y="601"/>
                      <a:pt x="0" y="631"/>
                    </a:cubicBezTo>
                    <a:cubicBezTo>
                      <a:pt x="0" y="638"/>
                      <a:pt x="2" y="640"/>
                      <a:pt x="10" y="640"/>
                    </a:cubicBezTo>
                    <a:cubicBezTo>
                      <a:pt x="454" y="640"/>
                      <a:pt x="898" y="640"/>
                      <a:pt x="1342" y="640"/>
                    </a:cubicBezTo>
                    <a:cubicBezTo>
                      <a:pt x="1345" y="640"/>
                      <a:pt x="1348" y="640"/>
                      <a:pt x="1351" y="639"/>
                    </a:cubicBezTo>
                    <a:cubicBezTo>
                      <a:pt x="1351" y="426"/>
                      <a:pt x="1351" y="213"/>
                      <a:pt x="1351"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graphicFrame>
          <p:nvGraphicFramePr>
            <p:cNvPr id="16" name="Chart 15"/>
            <p:cNvGraphicFramePr/>
            <p:nvPr/>
          </p:nvGraphicFramePr>
          <p:xfrm>
            <a:off x="1554480" y="1141414"/>
            <a:ext cx="6035040" cy="3359150"/>
          </p:xfrm>
          <a:graphic>
            <a:graphicData uri="http://schemas.openxmlformats.org/drawingml/2006/chart">
              <c:chart xmlns:c="http://schemas.openxmlformats.org/drawingml/2006/chart" xmlns:r="http://schemas.openxmlformats.org/officeDocument/2006/relationships" r:id="rId3"/>
            </a:graphicData>
          </a:graphic>
        </p:graphicFrame>
      </p:grpSp>
      <p:sp>
        <p:nvSpPr>
          <p:cNvPr id="4" name="Title 3"/>
          <p:cNvSpPr>
            <a:spLocks noGrp="1"/>
          </p:cNvSpPr>
          <p:nvPr>
            <p:ph type="title"/>
          </p:nvPr>
        </p:nvSpPr>
        <p:spPr/>
        <p:txBody>
          <a:bodyPr/>
          <a:lstStyle/>
          <a:p>
            <a:r>
              <a:rPr lang="en-US" dirty="0" smtClean="0"/>
              <a:t>... allows us to forecast and measure</a:t>
            </a:r>
            <a:endParaRPr lang="en-GB" dirty="0"/>
          </a:p>
        </p:txBody>
      </p:sp>
      <p:sp>
        <p:nvSpPr>
          <p:cNvPr id="8" name="Rectangle 7"/>
          <p:cNvSpPr/>
          <p:nvPr/>
        </p:nvSpPr>
        <p:spPr bwMode="auto">
          <a:xfrm>
            <a:off x="1543792" y="1235034"/>
            <a:ext cx="374073" cy="2594758"/>
          </a:xfrm>
          <a:prstGeom prst="rect">
            <a:avLst/>
          </a:prstGeom>
          <a:solidFill>
            <a:schemeClr val="bg1"/>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smtClean="0">
              <a:ln>
                <a:noFill/>
              </a:ln>
              <a:solidFill>
                <a:schemeClr val="bg2"/>
              </a:solidFill>
              <a:effectLst/>
              <a:latin typeface="Arial" pitchFamily="34"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5000" y="1141413"/>
            <a:ext cx="8334000" cy="3016210"/>
          </a:xfrm>
          <a:prstGeom prst="rect">
            <a:avLst/>
          </a:prstGeom>
          <a:noFill/>
        </p:spPr>
        <p:txBody>
          <a:bodyPr wrap="square" lIns="0" tIns="0" rIns="0" bIns="0" rtlCol="0">
            <a:spAutoFit/>
          </a:bodyPr>
          <a:lstStyle/>
          <a:p>
            <a:pPr algn="ctr"/>
            <a:r>
              <a:rPr lang="en-GB" sz="2600" dirty="0" smtClean="0">
                <a:solidFill>
                  <a:srgbClr val="000000"/>
                </a:solidFill>
                <a:latin typeface="Arial" pitchFamily="34" charset="0"/>
                <a:cs typeface="Arial" pitchFamily="34" charset="0"/>
              </a:rPr>
              <a:t>Blending not clashing</a:t>
            </a:r>
          </a:p>
          <a:p>
            <a:pPr algn="ctr"/>
            <a:r>
              <a:rPr lang="en-GB" sz="2000" dirty="0" smtClean="0">
                <a:solidFill>
                  <a:srgbClr val="000000"/>
                </a:solidFill>
                <a:latin typeface="Arial" pitchFamily="34" charset="0"/>
                <a:cs typeface="Arial" pitchFamily="34" charset="0"/>
              </a:rPr>
              <a:t>One size does not fit all</a:t>
            </a:r>
            <a:endParaRPr lang="en-GB" sz="2600" dirty="0" smtClean="0">
              <a:solidFill>
                <a:srgbClr val="000000"/>
              </a:solidFill>
              <a:latin typeface="Arial" pitchFamily="34" charset="0"/>
              <a:cs typeface="Arial" pitchFamily="34" charset="0"/>
            </a:endParaRPr>
          </a:p>
          <a:p>
            <a:pPr algn="ctr"/>
            <a:r>
              <a:rPr lang="en-GB" sz="2600" dirty="0" smtClean="0">
                <a:solidFill>
                  <a:srgbClr val="000000"/>
                </a:solidFill>
                <a:latin typeface="Arial" pitchFamily="34" charset="0"/>
                <a:cs typeface="Arial" pitchFamily="34" charset="0"/>
              </a:rPr>
              <a:t> </a:t>
            </a:r>
          </a:p>
          <a:p>
            <a:pPr algn="ctr"/>
            <a:r>
              <a:rPr lang="en-GB" sz="2600" dirty="0" smtClean="0">
                <a:solidFill>
                  <a:srgbClr val="000000"/>
                </a:solidFill>
                <a:latin typeface="Arial" pitchFamily="34" charset="0"/>
                <a:cs typeface="Arial" pitchFamily="34" charset="0"/>
              </a:rPr>
              <a:t>Use of Internal Strength</a:t>
            </a:r>
          </a:p>
          <a:p>
            <a:pPr algn="ctr"/>
            <a:r>
              <a:rPr lang="en-GB" sz="2000" dirty="0" smtClean="0">
                <a:solidFill>
                  <a:srgbClr val="000000"/>
                </a:solidFill>
                <a:latin typeface="Arial" pitchFamily="34" charset="0"/>
                <a:cs typeface="Arial" pitchFamily="34" charset="0"/>
              </a:rPr>
              <a:t>Champions, Leadership, Communication</a:t>
            </a:r>
          </a:p>
          <a:p>
            <a:pPr algn="ctr"/>
            <a:endParaRPr lang="en-GB" sz="2600" dirty="0" smtClean="0">
              <a:solidFill>
                <a:srgbClr val="000000"/>
              </a:solidFill>
              <a:latin typeface="Arial" pitchFamily="34" charset="0"/>
              <a:cs typeface="Arial" pitchFamily="34" charset="0"/>
            </a:endParaRPr>
          </a:p>
          <a:p>
            <a:pPr algn="ctr"/>
            <a:r>
              <a:rPr lang="en-GB" sz="2600" dirty="0" smtClean="0">
                <a:solidFill>
                  <a:srgbClr val="000000"/>
                </a:solidFill>
                <a:latin typeface="Arial" pitchFamily="34" charset="0"/>
                <a:cs typeface="Arial" pitchFamily="34" charset="0"/>
              </a:rPr>
              <a:t>Leading the assailant</a:t>
            </a:r>
          </a:p>
          <a:p>
            <a:pPr algn="ctr"/>
            <a:r>
              <a:rPr lang="en-GB" sz="2000" dirty="0" smtClean="0">
                <a:solidFill>
                  <a:srgbClr val="000000"/>
                </a:solidFill>
                <a:latin typeface="Arial" pitchFamily="34" charset="0"/>
                <a:cs typeface="Arial" pitchFamily="34" charset="0"/>
              </a:rPr>
              <a:t>Agility Levels, Holistic</a:t>
            </a:r>
            <a:endParaRPr lang="en-GB" sz="2600" dirty="0">
              <a:solidFill>
                <a:srgbClr val="000000"/>
              </a:solidFill>
              <a:latin typeface="Arial" pitchFamily="34" charset="0"/>
              <a:cs typeface="Arial" pitchFamily="34" charset="0"/>
            </a:endParaRPr>
          </a:p>
        </p:txBody>
      </p:sp>
      <p:sp>
        <p:nvSpPr>
          <p:cNvPr id="4" name="Title 3"/>
          <p:cNvSpPr>
            <a:spLocks noGrp="1"/>
          </p:cNvSpPr>
          <p:nvPr>
            <p:ph type="title"/>
          </p:nvPr>
        </p:nvSpPr>
        <p:spPr>
          <a:xfrm>
            <a:off x="394018" y="227013"/>
            <a:ext cx="8332787" cy="461665"/>
          </a:xfrm>
        </p:spPr>
        <p:txBody>
          <a:bodyPr anchor="ctr"/>
          <a:lstStyle/>
          <a:p>
            <a:r>
              <a:rPr lang="en-US" dirty="0" smtClean="0"/>
              <a:t>Aiki…</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01638" y="224780"/>
            <a:ext cx="8332787" cy="461665"/>
          </a:xfrm>
        </p:spPr>
        <p:txBody>
          <a:bodyPr/>
          <a:lstStyle/>
          <a:p>
            <a:r>
              <a:rPr lang="en-GB" dirty="0" smtClean="0"/>
              <a:t>The forward path...</a:t>
            </a:r>
            <a:endParaRPr lang="en-GB" dirty="0"/>
          </a:p>
        </p:txBody>
      </p:sp>
      <p:sp>
        <p:nvSpPr>
          <p:cNvPr id="4" name="TextBox 3"/>
          <p:cNvSpPr txBox="1"/>
          <p:nvPr/>
        </p:nvSpPr>
        <p:spPr>
          <a:xfrm>
            <a:off x="405000" y="1079399"/>
            <a:ext cx="8334000" cy="2793072"/>
          </a:xfrm>
          <a:prstGeom prst="rect">
            <a:avLst/>
          </a:prstGeom>
          <a:noFill/>
        </p:spPr>
        <p:txBody>
          <a:bodyPr wrap="square" lIns="0" tIns="0" rIns="0" bIns="0" rtlCol="0">
            <a:spAutoFit/>
          </a:bodyPr>
          <a:lstStyle/>
          <a:p>
            <a:pPr>
              <a:spcBef>
                <a:spcPts val="900"/>
              </a:spcBef>
            </a:pPr>
            <a:r>
              <a:rPr lang="en-US" sz="2400" dirty="0" smtClean="0">
                <a:latin typeface="Arial" pitchFamily="34" charset="0"/>
                <a:cs typeface="Arial" pitchFamily="34" charset="0"/>
              </a:rPr>
              <a:t>From Business &amp; Technology to Product</a:t>
            </a:r>
          </a:p>
          <a:p>
            <a:pPr>
              <a:spcBef>
                <a:spcPts val="900"/>
              </a:spcBef>
            </a:pPr>
            <a:r>
              <a:rPr lang="en-US" sz="2400" dirty="0" smtClean="0">
                <a:latin typeface="Arial" pitchFamily="34" charset="0"/>
                <a:cs typeface="Arial" pitchFamily="34" charset="0"/>
              </a:rPr>
              <a:t>Holistic Business Agility</a:t>
            </a:r>
          </a:p>
          <a:p>
            <a:pPr>
              <a:spcBef>
                <a:spcPts val="900"/>
              </a:spcBef>
            </a:pPr>
            <a:r>
              <a:rPr lang="en-US" sz="2400" dirty="0" smtClean="0">
                <a:latin typeface="Arial" pitchFamily="34" charset="0"/>
                <a:cs typeface="Arial" pitchFamily="34" charset="0"/>
              </a:rPr>
              <a:t>Interconnected Ecosystems</a:t>
            </a:r>
          </a:p>
          <a:p>
            <a:pPr>
              <a:spcBef>
                <a:spcPts val="900"/>
              </a:spcBef>
            </a:pPr>
            <a:r>
              <a:rPr lang="en-GB" sz="2400" dirty="0" smtClean="0">
                <a:latin typeface="Arial" pitchFamily="34" charset="0"/>
                <a:cs typeface="Arial" pitchFamily="34" charset="0"/>
                <a:sym typeface="Wingdings"/>
              </a:rPr>
              <a:t>Evolutionary Revolution</a:t>
            </a:r>
          </a:p>
          <a:p>
            <a:pPr>
              <a:spcBef>
                <a:spcPts val="900"/>
              </a:spcBef>
            </a:pPr>
            <a:r>
              <a:rPr lang="en-GB" dirty="0" smtClean="0">
                <a:latin typeface="Arial" pitchFamily="34" charset="0"/>
                <a:cs typeface="Arial" pitchFamily="34" charset="0"/>
                <a:sym typeface="Wingdings"/>
              </a:rPr>
              <a:t>Experimental Revolution</a:t>
            </a:r>
          </a:p>
          <a:p>
            <a:pPr>
              <a:spcBef>
                <a:spcPts val="900"/>
              </a:spcBef>
            </a:pPr>
            <a:r>
              <a:rPr lang="en-US" dirty="0" smtClean="0">
                <a:latin typeface="Arial" pitchFamily="34" charset="0"/>
                <a:cs typeface="Arial" pitchFamily="34" charset="0"/>
              </a:rPr>
              <a:t>Continual and sustainable change</a:t>
            </a:r>
            <a:r>
              <a:rPr lang="en-US" dirty="0" smtClean="0">
                <a:latin typeface="Arial" pitchFamily="34" charset="0"/>
                <a:cs typeface="Arial" pitchFamily="34" charset="0"/>
                <a:sym typeface="Wingdings"/>
              </a:rPr>
              <a:t> is a competence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5642" y="1790700"/>
            <a:ext cx="7892716" cy="2154436"/>
          </a:xfrm>
          <a:prstGeom prst="rect">
            <a:avLst/>
          </a:prstGeom>
          <a:noFill/>
        </p:spPr>
        <p:txBody>
          <a:bodyPr wrap="square" lIns="0" tIns="0" rIns="0" bIns="0" rtlCol="0">
            <a:spAutoFit/>
          </a:bodyPr>
          <a:lstStyle/>
          <a:p>
            <a:pPr algn="ctr"/>
            <a:r>
              <a:rPr lang="en-GB" sz="2400" dirty="0" smtClean="0">
                <a:solidFill>
                  <a:srgbClr val="000000"/>
                </a:solidFill>
                <a:latin typeface="Arial" pitchFamily="34" charset="0"/>
                <a:cs typeface="Arial" pitchFamily="34" charset="0"/>
              </a:rPr>
              <a:t>Barclays processes payments worth 30% of the UK GDP every single day </a:t>
            </a:r>
          </a:p>
          <a:p>
            <a:pPr algn="ctr"/>
            <a:endParaRPr lang="en-GB" sz="2400" dirty="0" smtClean="0">
              <a:solidFill>
                <a:srgbClr val="000000"/>
              </a:solidFill>
              <a:latin typeface="Arial" pitchFamily="34" charset="0"/>
              <a:cs typeface="Arial" pitchFamily="34" charset="0"/>
            </a:endParaRPr>
          </a:p>
          <a:p>
            <a:pPr algn="ctr">
              <a:spcBef>
                <a:spcPts val="1200"/>
              </a:spcBef>
            </a:pPr>
            <a:r>
              <a:rPr lang="en-GB" sz="2400" dirty="0" smtClean="0">
                <a:solidFill>
                  <a:srgbClr val="000000"/>
                </a:solidFill>
                <a:latin typeface="Arial" pitchFamily="34" charset="0"/>
                <a:cs typeface="Arial" pitchFamily="34" charset="0"/>
              </a:rPr>
              <a:t>~£600 billion a day</a:t>
            </a:r>
            <a:endParaRPr lang="en-GB" dirty="0" smtClean="0">
              <a:solidFill>
                <a:srgbClr val="000000"/>
              </a:solidFill>
              <a:latin typeface="Arial" pitchFamily="34" charset="0"/>
              <a:cs typeface="Arial" pitchFamily="34" charset="0"/>
            </a:endParaRPr>
          </a:p>
          <a:p>
            <a:pPr algn="ctr">
              <a:spcBef>
                <a:spcPts val="1200"/>
              </a:spcBef>
            </a:pPr>
            <a:r>
              <a:rPr lang="en-GB" sz="2400" dirty="0" smtClean="0">
                <a:solidFill>
                  <a:srgbClr val="000000"/>
                </a:solidFill>
                <a:latin typeface="Arial" pitchFamily="34" charset="0"/>
                <a:cs typeface="Arial" pitchFamily="34" charset="0"/>
              </a:rPr>
              <a:t>£220 trillion per annum</a:t>
            </a:r>
          </a:p>
        </p:txBody>
      </p:sp>
      <p:sp>
        <p:nvSpPr>
          <p:cNvPr id="3" name="Title 1"/>
          <p:cNvSpPr txBox="1">
            <a:spLocks/>
          </p:cNvSpPr>
          <p:nvPr/>
        </p:nvSpPr>
        <p:spPr>
          <a:xfrm>
            <a:off x="401638" y="227013"/>
            <a:ext cx="8332787" cy="4572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3000" b="0" i="0" u="none" strike="noStrike" kern="0" cap="none" spc="0" normalizeH="0" baseline="0" noProof="0" dirty="0" smtClean="0">
                <a:ln>
                  <a:noFill/>
                </a:ln>
                <a:solidFill>
                  <a:schemeClr val="accent1"/>
                </a:solidFill>
                <a:effectLst/>
                <a:uLnTx/>
                <a:uFillTx/>
                <a:latin typeface="Arial" pitchFamily="34" charset="0"/>
                <a:ea typeface="+mj-ea"/>
                <a:cs typeface="Arial" pitchFamily="34" charset="0"/>
              </a:rPr>
              <a:t>Mission Critical</a:t>
            </a:r>
            <a:endParaRPr kumimoji="0" lang="en-GB" sz="3000" b="0" i="0" u="none" strike="noStrike" kern="0" cap="none" spc="0" normalizeH="0" baseline="0" noProof="0" dirty="0">
              <a:ln>
                <a:noFill/>
              </a:ln>
              <a:solidFill>
                <a:schemeClr val="accent1"/>
              </a:solidFill>
              <a:effectLst/>
              <a:uLnTx/>
              <a:uFillTx/>
              <a:latin typeface="Arial" pitchFamily="34" charset="0"/>
              <a:ea typeface="+mj-ea"/>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 calcmode="lin" valueType="num">
                                      <p:cBhvr additive="base">
                                        <p:cTn id="17" dur="500" fill="hold"/>
                                        <p:tgtEl>
                                          <p:spTgt spid="2">
                                            <p:txEl>
                                              <p:pRg st="3" end="3"/>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2">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01638" y="224780"/>
            <a:ext cx="8332787" cy="461665"/>
          </a:xfrm>
        </p:spPr>
        <p:txBody>
          <a:bodyPr/>
          <a:lstStyle/>
          <a:p>
            <a:r>
              <a:rPr lang="en-GB" dirty="0" smtClean="0"/>
              <a:t>Here’s some areas we would welcome input</a:t>
            </a:r>
            <a:endParaRPr lang="en-GB" dirty="0"/>
          </a:p>
        </p:txBody>
      </p:sp>
      <p:sp>
        <p:nvSpPr>
          <p:cNvPr id="4" name="TextBox 3"/>
          <p:cNvSpPr txBox="1"/>
          <p:nvPr/>
        </p:nvSpPr>
        <p:spPr>
          <a:xfrm>
            <a:off x="405000" y="1079399"/>
            <a:ext cx="8334000" cy="3177793"/>
          </a:xfrm>
          <a:prstGeom prst="rect">
            <a:avLst/>
          </a:prstGeom>
          <a:noFill/>
        </p:spPr>
        <p:txBody>
          <a:bodyPr wrap="square" lIns="0" tIns="0" rIns="0" bIns="0" rtlCol="0">
            <a:spAutoFit/>
          </a:bodyPr>
          <a:lstStyle/>
          <a:p>
            <a:pPr>
              <a:spcBef>
                <a:spcPts val="900"/>
              </a:spcBef>
            </a:pPr>
            <a:r>
              <a:rPr lang="en-GB" dirty="0" smtClean="0">
                <a:latin typeface="Arial" pitchFamily="34" charset="0"/>
                <a:cs typeface="Arial" pitchFamily="34" charset="0"/>
              </a:rPr>
              <a:t>In a highly regulated environment:</a:t>
            </a:r>
          </a:p>
          <a:p>
            <a:pPr>
              <a:spcBef>
                <a:spcPts val="1800"/>
              </a:spcBef>
            </a:pPr>
            <a:r>
              <a:rPr lang="en-GB" dirty="0" smtClean="0">
                <a:latin typeface="Arial" pitchFamily="34" charset="0"/>
                <a:cs typeface="Arial" pitchFamily="34" charset="0"/>
              </a:rPr>
              <a:t>	Information security &amp; public cloud</a:t>
            </a:r>
            <a:endParaRPr lang="en-US" sz="2400" dirty="0" smtClean="0">
              <a:latin typeface="Arial" pitchFamily="34" charset="0"/>
              <a:cs typeface="Arial" pitchFamily="34" charset="0"/>
            </a:endParaRPr>
          </a:p>
          <a:p>
            <a:pPr>
              <a:spcBef>
                <a:spcPts val="1800"/>
              </a:spcBef>
            </a:pPr>
            <a:r>
              <a:rPr lang="en-US" sz="2400" dirty="0" smtClean="0">
                <a:latin typeface="Arial" pitchFamily="34" charset="0"/>
                <a:cs typeface="Arial" pitchFamily="34" charset="0"/>
              </a:rPr>
              <a:t>	Containers at scale</a:t>
            </a:r>
          </a:p>
          <a:p>
            <a:pPr>
              <a:spcBef>
                <a:spcPts val="300"/>
              </a:spcBef>
            </a:pPr>
            <a:r>
              <a:rPr lang="en-GB" sz="2400" dirty="0" smtClean="0">
                <a:latin typeface="Arial" pitchFamily="34" charset="0"/>
                <a:cs typeface="Arial" pitchFamily="34" charset="0"/>
              </a:rPr>
              <a:t>		auditability, debugability, traceability</a:t>
            </a:r>
          </a:p>
          <a:p>
            <a:pPr>
              <a:spcBef>
                <a:spcPts val="1800"/>
              </a:spcBef>
            </a:pPr>
            <a:r>
              <a:rPr lang="en-GB" dirty="0" smtClean="0">
                <a:latin typeface="Arial" pitchFamily="34" charset="0"/>
                <a:cs typeface="Arial" pitchFamily="34" charset="0"/>
              </a:rPr>
              <a:t>	SOX &amp; Dev access to Production</a:t>
            </a:r>
          </a:p>
          <a:p>
            <a:pPr>
              <a:spcBef>
                <a:spcPts val="1800"/>
              </a:spcBef>
            </a:pPr>
            <a:r>
              <a:rPr lang="en-GB" dirty="0" smtClean="0">
                <a:latin typeface="Arial" pitchFamily="34" charset="0"/>
                <a:cs typeface="Arial" pitchFamily="34" charset="0"/>
              </a:rPr>
              <a:t>	Any stories of holistic agility at scale!</a:t>
            </a:r>
            <a:endParaRPr lang="en-GB" sz="2400" dirty="0" smtClean="0">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 calcmode="lin" valueType="num">
                                      <p:cBhvr additive="base">
                                        <p:cTn id="23" dur="500" fill="hold"/>
                                        <p:tgtEl>
                                          <p:spTgt spid="4">
                                            <p:txEl>
                                              <p:pRg st="3" end="3"/>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 calcmode="lin" valueType="num">
                                      <p:cBhvr additive="base">
                                        <p:cTn id="29" dur="500" fill="hold"/>
                                        <p:tgtEl>
                                          <p:spTgt spid="4">
                                            <p:txEl>
                                              <p:pRg st="4" end="4"/>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anim calcmode="lin" valueType="num">
                                      <p:cBhvr additive="base">
                                        <p:cTn id="35" dur="500" fill="hold"/>
                                        <p:tgtEl>
                                          <p:spTgt spid="4">
                                            <p:txEl>
                                              <p:pRg st="5" end="5"/>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4">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05000" y="1790700"/>
            <a:ext cx="8334000" cy="461665"/>
          </a:xfrm>
          <a:prstGeom prst="rect">
            <a:avLst/>
          </a:prstGeom>
        </p:spPr>
        <p:txBody>
          <a:bodyPr/>
          <a:lstStyle/>
          <a:p>
            <a:pPr lvl="0" algn="ctr" eaLnBrk="1" hangingPunct="1">
              <a:defRPr/>
            </a:pPr>
            <a:r>
              <a:rPr lang="en-US" sz="3000" kern="0" dirty="0" smtClean="0">
                <a:solidFill>
                  <a:srgbClr val="000000"/>
                </a:solidFill>
                <a:latin typeface="Arial" pitchFamily="34" charset="0"/>
                <a:ea typeface="+mj-ea"/>
                <a:cs typeface="Arial" pitchFamily="34" charset="0"/>
              </a:rPr>
              <a:t>Thank You</a:t>
            </a:r>
            <a:endParaRPr kumimoji="0" lang="en-US" sz="3000" b="0" i="0" u="none" strike="noStrike" kern="0" cap="none" spc="0" normalizeH="0" baseline="0" noProof="0" dirty="0">
              <a:ln>
                <a:noFill/>
              </a:ln>
              <a:solidFill>
                <a:srgbClr val="000000"/>
              </a:solidFill>
              <a:effectLst/>
              <a:uLnTx/>
              <a:uFillTx/>
              <a:latin typeface="Arial" pitchFamily="34" charset="0"/>
              <a:ea typeface="+mj-ea"/>
              <a:cs typeface="Arial" pitchFamily="34" charset="0"/>
            </a:endParaRPr>
          </a:p>
        </p:txBody>
      </p:sp>
      <p:sp>
        <p:nvSpPr>
          <p:cNvPr id="3" name="TextBox 2"/>
          <p:cNvSpPr txBox="1"/>
          <p:nvPr/>
        </p:nvSpPr>
        <p:spPr>
          <a:xfrm>
            <a:off x="405000" y="4724399"/>
            <a:ext cx="5526505" cy="153888"/>
          </a:xfrm>
          <a:prstGeom prst="rect">
            <a:avLst/>
          </a:prstGeom>
          <a:noFill/>
        </p:spPr>
        <p:txBody>
          <a:bodyPr wrap="square" lIns="0" tIns="0" rIns="0" bIns="0" rtlCol="0">
            <a:spAutoFit/>
          </a:bodyPr>
          <a:lstStyle/>
          <a:p>
            <a:pPr marL="228600" indent="-228600"/>
            <a:r>
              <a:rPr lang="en-GB" sz="1000" dirty="0" smtClean="0">
                <a:latin typeface="+mn-lt"/>
              </a:rPr>
              <a:t>@jonsmart</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1638" y="227013"/>
            <a:ext cx="8332787" cy="457200"/>
          </a:xfrm>
        </p:spPr>
        <p:txBody>
          <a:bodyPr/>
          <a:lstStyle/>
          <a:p>
            <a:r>
              <a:rPr lang="en-GB" dirty="0" smtClean="0"/>
              <a:t>[   ]</a:t>
            </a:r>
            <a:endParaRPr lang="en-GB" dirty="0"/>
          </a:p>
        </p:txBody>
      </p:sp>
      <p:sp>
        <p:nvSpPr>
          <p:cNvPr id="3" name="TextBox 8"/>
          <p:cNvSpPr txBox="1">
            <a:spLocks noChangeArrowheads="1"/>
          </p:cNvSpPr>
          <p:nvPr/>
        </p:nvSpPr>
        <p:spPr bwMode="auto">
          <a:xfrm>
            <a:off x="401638" y="801688"/>
            <a:ext cx="8334000" cy="244475"/>
          </a:xfrm>
          <a:prstGeom prst="rect">
            <a:avLst/>
          </a:prstGeom>
          <a:noFill/>
          <a:ln w="9525">
            <a:noFill/>
            <a:miter lim="800000"/>
            <a:headEnd/>
            <a:tailEnd/>
          </a:ln>
        </p:spPr>
        <p:txBody>
          <a:bodyPr lIns="0" tIns="0" rIns="0" bIns="0">
            <a:spAutoFit/>
          </a:bodyPr>
          <a:lstStyle/>
          <a:p>
            <a:pPr eaLnBrk="1" hangingPunct="1"/>
            <a:r>
              <a:rPr lang="en-US" sz="1600" dirty="0" smtClean="0">
                <a:latin typeface="Arial" charset="0"/>
                <a:cs typeface="Arial" charset="0"/>
              </a:rPr>
              <a:t>Most Regulated Industries</a:t>
            </a:r>
            <a:endParaRPr lang="en-US" sz="1600" dirty="0">
              <a:latin typeface="Arial" charset="0"/>
              <a:cs typeface="Arial" charset="0"/>
            </a:endParaRPr>
          </a:p>
        </p:txBody>
      </p:sp>
      <p:sp>
        <p:nvSpPr>
          <p:cNvPr id="6" name="TextBox 5"/>
          <p:cNvSpPr txBox="1"/>
          <p:nvPr/>
        </p:nvSpPr>
        <p:spPr>
          <a:xfrm>
            <a:off x="405000" y="4724399"/>
            <a:ext cx="5526505" cy="123111"/>
          </a:xfrm>
          <a:prstGeom prst="rect">
            <a:avLst/>
          </a:prstGeom>
          <a:noFill/>
        </p:spPr>
        <p:txBody>
          <a:bodyPr wrap="square" lIns="0" tIns="0" rIns="0" bIns="0" rtlCol="0">
            <a:spAutoFit/>
          </a:bodyPr>
          <a:lstStyle/>
          <a:p>
            <a:pPr marL="228600" indent="-228600"/>
            <a:r>
              <a:rPr lang="en-US" sz="800" dirty="0" smtClean="0">
                <a:solidFill>
                  <a:srgbClr val="00AEEF"/>
                </a:solidFill>
                <a:latin typeface="+mn-lt"/>
              </a:rPr>
              <a:t>Source: The McLaughlin-Sherouse List: The Most Regulated Industries in 2014</a:t>
            </a:r>
          </a:p>
        </p:txBody>
      </p:sp>
      <p:graphicFrame>
        <p:nvGraphicFramePr>
          <p:cNvPr id="9" name="Chart 8"/>
          <p:cNvGraphicFramePr/>
          <p:nvPr/>
        </p:nvGraphicFramePr>
        <p:xfrm>
          <a:off x="405000" y="1141414"/>
          <a:ext cx="8334000" cy="335915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Graphic spid="9" grpId="0">
        <p:bldAsOne/>
      </p:bldGraphic>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401638" y="224780"/>
            <a:ext cx="8332787" cy="461665"/>
          </a:xfrm>
        </p:spPr>
        <p:txBody>
          <a:bodyPr/>
          <a:lstStyle/>
          <a:p>
            <a:r>
              <a:rPr lang="en-GB" dirty="0" smtClean="0"/>
              <a:t>Dealing with Agile &amp; Waterfall</a:t>
            </a:r>
            <a:endParaRPr lang="en-GB" dirty="0"/>
          </a:p>
        </p:txBody>
      </p:sp>
      <p:sp>
        <p:nvSpPr>
          <p:cNvPr id="4" name="TextBox 3"/>
          <p:cNvSpPr txBox="1"/>
          <p:nvPr/>
        </p:nvSpPr>
        <p:spPr>
          <a:xfrm>
            <a:off x="405000" y="1141413"/>
            <a:ext cx="8334000" cy="3403496"/>
          </a:xfrm>
          <a:prstGeom prst="rect">
            <a:avLst/>
          </a:prstGeom>
          <a:noFill/>
        </p:spPr>
        <p:txBody>
          <a:bodyPr wrap="square" lIns="0" tIns="0" rIns="0" bIns="0" rtlCol="0">
            <a:spAutoFit/>
          </a:bodyPr>
          <a:lstStyle/>
          <a:p>
            <a:pPr>
              <a:spcBef>
                <a:spcPts val="500"/>
              </a:spcBef>
            </a:pPr>
            <a:r>
              <a:rPr lang="en-US" dirty="0" smtClean="0">
                <a:latin typeface="Arial" pitchFamily="34" charset="0"/>
                <a:cs typeface="Arial" pitchFamily="34" charset="0"/>
              </a:rPr>
              <a:t>Start with the natural champions</a:t>
            </a:r>
          </a:p>
          <a:p>
            <a:pPr>
              <a:spcBef>
                <a:spcPts val="500"/>
              </a:spcBef>
            </a:pPr>
            <a:r>
              <a:rPr lang="en-US" dirty="0" smtClean="0">
                <a:latin typeface="Arial" pitchFamily="34" charset="0"/>
                <a:cs typeface="Arial" pitchFamily="34" charset="0"/>
              </a:rPr>
              <a:t>Move the cheese</a:t>
            </a:r>
          </a:p>
          <a:p>
            <a:pPr>
              <a:spcBef>
                <a:spcPts val="500"/>
              </a:spcBef>
            </a:pPr>
            <a:r>
              <a:rPr lang="en-GB" dirty="0" smtClean="0">
                <a:latin typeface="Arial" pitchFamily="34" charset="0"/>
                <a:cs typeface="Arial" pitchFamily="34" charset="0"/>
              </a:rPr>
              <a:t>Leadership</a:t>
            </a:r>
            <a:endParaRPr lang="en-US" dirty="0" smtClean="0">
              <a:latin typeface="Arial" pitchFamily="34" charset="0"/>
              <a:cs typeface="Arial" pitchFamily="34" charset="0"/>
            </a:endParaRPr>
          </a:p>
          <a:p>
            <a:pPr>
              <a:spcBef>
                <a:spcPts val="500"/>
              </a:spcBef>
            </a:pPr>
            <a:r>
              <a:rPr lang="en-GB" dirty="0" smtClean="0">
                <a:latin typeface="Arial" pitchFamily="34" charset="0"/>
                <a:cs typeface="Arial" pitchFamily="34" charset="0"/>
              </a:rPr>
              <a:t>Show the waterfall team, it may be infectious</a:t>
            </a:r>
            <a:endParaRPr lang="en-US" dirty="0" smtClean="0">
              <a:latin typeface="Arial" pitchFamily="34" charset="0"/>
              <a:cs typeface="Arial" pitchFamily="34" charset="0"/>
            </a:endParaRPr>
          </a:p>
          <a:p>
            <a:pPr>
              <a:spcBef>
                <a:spcPts val="500"/>
              </a:spcBef>
            </a:pPr>
            <a:r>
              <a:rPr lang="en-US" dirty="0" smtClean="0">
                <a:latin typeface="Arial" pitchFamily="34" charset="0"/>
                <a:cs typeface="Arial" pitchFamily="34" charset="0"/>
              </a:rPr>
              <a:t>Internal Open Source</a:t>
            </a:r>
          </a:p>
          <a:p>
            <a:pPr>
              <a:spcBef>
                <a:spcPts val="500"/>
              </a:spcBef>
            </a:pPr>
            <a:r>
              <a:rPr lang="en-GB" dirty="0" smtClean="0">
                <a:latin typeface="Arial" pitchFamily="34" charset="0"/>
                <a:cs typeface="Arial" pitchFamily="34" charset="0"/>
              </a:rPr>
              <a:t>Feature Toggles</a:t>
            </a:r>
            <a:endParaRPr lang="en-US" dirty="0" smtClean="0">
              <a:latin typeface="Arial" pitchFamily="34" charset="0"/>
              <a:cs typeface="Arial" pitchFamily="34" charset="0"/>
            </a:endParaRPr>
          </a:p>
          <a:p>
            <a:pPr>
              <a:spcBef>
                <a:spcPts val="500"/>
              </a:spcBef>
            </a:pPr>
            <a:r>
              <a:rPr lang="en-US" dirty="0" smtClean="0">
                <a:latin typeface="Arial" pitchFamily="34" charset="0"/>
                <a:cs typeface="Arial" pitchFamily="34" charset="0"/>
              </a:rPr>
              <a:t>Stubbing and Mocking</a:t>
            </a:r>
          </a:p>
          <a:p>
            <a:pPr>
              <a:spcBef>
                <a:spcPts val="500"/>
              </a:spcBef>
            </a:pPr>
            <a:r>
              <a:rPr lang="en-GB" dirty="0" smtClean="0">
                <a:latin typeface="Arial" pitchFamily="34" charset="0"/>
                <a:cs typeface="Arial" pitchFamily="34" charset="0"/>
              </a:rPr>
              <a:t>Bimodal is not OK!</a:t>
            </a:r>
          </a:p>
        </p:txBody>
      </p:sp>
      <p:pic>
        <p:nvPicPr>
          <p:cNvPr id="1026" name="Picture 2" descr="Y:\Ldn\Mkts\IBDivision\IBD Production\D T P\Smart, Jonathan\CS1609563 GTT Development Services_J Smart_19 04 16\Graphics\Waterfall 2.png"/>
          <p:cNvPicPr>
            <a:picLocks noChangeAspect="1" noChangeArrowheads="1"/>
          </p:cNvPicPr>
          <p:nvPr/>
        </p:nvPicPr>
        <p:blipFill>
          <a:blip r:embed="rId2" cstate="print"/>
          <a:srcRect/>
          <a:stretch>
            <a:fillRect/>
          </a:stretch>
        </p:blipFill>
        <p:spPr bwMode="auto">
          <a:xfrm>
            <a:off x="647567" y="220664"/>
            <a:ext cx="8107496" cy="4279900"/>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anim calcmode="lin" valueType="num">
                                      <p:cBhvr additive="base">
                                        <p:cTn id="49" dur="500" fill="hold"/>
                                        <p:tgtEl>
                                          <p:spTgt spid="4">
                                            <p:txEl>
                                              <p:pRg st="7" end="7"/>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4">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6875" y="4724399"/>
            <a:ext cx="5526505" cy="246221"/>
          </a:xfrm>
          <a:prstGeom prst="rect">
            <a:avLst/>
          </a:prstGeom>
          <a:noFill/>
        </p:spPr>
        <p:txBody>
          <a:bodyPr wrap="square" lIns="0" tIns="0" rIns="0" bIns="0" rtlCol="0">
            <a:spAutoFit/>
          </a:bodyPr>
          <a:lstStyle/>
          <a:p>
            <a:pPr marL="228600" indent="-228600">
              <a:buAutoNum type="arabicPeriod"/>
            </a:pPr>
            <a:r>
              <a:rPr lang="en-GB" sz="800" dirty="0" smtClean="0">
                <a:solidFill>
                  <a:srgbClr val="00AEEF"/>
                </a:solidFill>
                <a:latin typeface="+mn-lt"/>
              </a:rPr>
              <a:t>Source: Wikipedia</a:t>
            </a:r>
          </a:p>
          <a:p>
            <a:pPr marL="228600" indent="-228600">
              <a:spcBef>
                <a:spcPts val="0"/>
              </a:spcBef>
              <a:buAutoNum type="arabicPeriod"/>
            </a:pPr>
            <a:r>
              <a:rPr lang="en-GB" sz="800" dirty="0" smtClean="0">
                <a:solidFill>
                  <a:srgbClr val="00AEEF"/>
                </a:solidFill>
                <a:latin typeface="+mn-lt"/>
              </a:rPr>
              <a:t>Source: The McLaughlin-Sherouse  List: The Top 10 Most Regulated Industries in 2014 </a:t>
            </a:r>
            <a:r>
              <a:rPr lang="en-GB" sz="600" dirty="0" smtClean="0">
                <a:solidFill>
                  <a:srgbClr val="00AEEF"/>
                </a:solidFill>
                <a:latin typeface="+mn-lt"/>
              </a:rPr>
              <a:t>(Depository and Non-depository)</a:t>
            </a:r>
            <a:r>
              <a:rPr lang="en-GB" sz="800" dirty="0" smtClean="0">
                <a:solidFill>
                  <a:srgbClr val="00AEEF"/>
                </a:solidFill>
                <a:latin typeface="+mn-lt"/>
              </a:rPr>
              <a:t> </a:t>
            </a:r>
          </a:p>
        </p:txBody>
      </p:sp>
      <p:sp>
        <p:nvSpPr>
          <p:cNvPr id="6" name="TextBox 5"/>
          <p:cNvSpPr txBox="1"/>
          <p:nvPr/>
        </p:nvSpPr>
        <p:spPr>
          <a:xfrm>
            <a:off x="518795" y="1130300"/>
            <a:ext cx="7892716" cy="2400657"/>
          </a:xfrm>
          <a:prstGeom prst="rect">
            <a:avLst/>
          </a:prstGeom>
          <a:noFill/>
        </p:spPr>
        <p:txBody>
          <a:bodyPr wrap="square" lIns="0" tIns="0" rIns="0" bIns="0" rtlCol="0">
            <a:spAutoFit/>
          </a:bodyPr>
          <a:lstStyle/>
          <a:p>
            <a:pPr>
              <a:spcBef>
                <a:spcPts val="2400"/>
              </a:spcBef>
            </a:pPr>
            <a:r>
              <a:rPr lang="en-GB" sz="2400" dirty="0" smtClean="0">
                <a:latin typeface="Arial" pitchFamily="34" charset="0"/>
                <a:cs typeface="Arial" pitchFamily="34" charset="0"/>
              </a:rPr>
              <a:t>222 Financial Regulatory Authorities globally</a:t>
            </a:r>
            <a:r>
              <a:rPr lang="en-GB" sz="1100" baseline="80000" dirty="0" smtClean="0">
                <a:latin typeface="Arial" pitchFamily="34" charset="0"/>
                <a:cs typeface="Arial" pitchFamily="34" charset="0"/>
              </a:rPr>
              <a:t>1</a:t>
            </a:r>
            <a:endParaRPr lang="en-GB" sz="2000" baseline="80000" dirty="0" smtClean="0">
              <a:latin typeface="Arial" pitchFamily="34" charset="0"/>
              <a:cs typeface="Arial" pitchFamily="34" charset="0"/>
            </a:endParaRPr>
          </a:p>
          <a:p>
            <a:pPr>
              <a:spcBef>
                <a:spcPts val="2400"/>
              </a:spcBef>
            </a:pPr>
            <a:r>
              <a:rPr lang="en-GB" sz="2400" dirty="0" smtClean="0">
                <a:latin typeface="Arial" pitchFamily="34" charset="0"/>
                <a:cs typeface="Arial" pitchFamily="34" charset="0"/>
              </a:rPr>
              <a:t>Financial </a:t>
            </a:r>
            <a:r>
              <a:rPr lang="en-GB" sz="2400" dirty="0" smtClean="0">
                <a:solidFill>
                  <a:srgbClr val="000000"/>
                </a:solidFill>
                <a:latin typeface="Arial" pitchFamily="34" charset="0"/>
                <a:cs typeface="Arial" pitchFamily="34" charset="0"/>
              </a:rPr>
              <a:t>Services</a:t>
            </a:r>
            <a:r>
              <a:rPr lang="en-GB" sz="2400" dirty="0" smtClean="0">
                <a:latin typeface="Arial" pitchFamily="34" charset="0"/>
                <a:cs typeface="Arial" pitchFamily="34" charset="0"/>
              </a:rPr>
              <a:t> is the most regulated industry</a:t>
            </a:r>
            <a:r>
              <a:rPr lang="en-GB" sz="1100" baseline="80000" dirty="0" smtClean="0">
                <a:latin typeface="Arial" pitchFamily="34" charset="0"/>
                <a:cs typeface="Arial" pitchFamily="34" charset="0"/>
              </a:rPr>
              <a:t>2</a:t>
            </a:r>
          </a:p>
          <a:p>
            <a:pPr>
              <a:spcBef>
                <a:spcPts val="2400"/>
              </a:spcBef>
            </a:pPr>
            <a:r>
              <a:rPr lang="en-GB" sz="2400" dirty="0" smtClean="0">
                <a:latin typeface="Arial" pitchFamily="34" charset="0"/>
                <a:cs typeface="Arial" pitchFamily="34" charset="0"/>
              </a:rPr>
              <a:t>Hundreds of internal standards</a:t>
            </a:r>
          </a:p>
          <a:p>
            <a:pPr>
              <a:spcBef>
                <a:spcPts val="2400"/>
              </a:spcBef>
            </a:pPr>
            <a:r>
              <a:rPr lang="en-GB" sz="2400" dirty="0" smtClean="0">
                <a:latin typeface="Arial" pitchFamily="34" charset="0"/>
                <a:cs typeface="Arial" pitchFamily="34" charset="0"/>
              </a:rPr>
              <a:t>Waterfall </a:t>
            </a:r>
            <a:r>
              <a:rPr lang="en-GB" dirty="0" smtClean="0">
                <a:latin typeface="Arial" pitchFamily="34" charset="0"/>
                <a:cs typeface="Arial" pitchFamily="34" charset="0"/>
              </a:rPr>
              <a:t>Lifecycle</a:t>
            </a:r>
            <a:r>
              <a:rPr lang="en-GB" sz="2400" dirty="0" smtClean="0">
                <a:latin typeface="Arial" pitchFamily="34" charset="0"/>
                <a:cs typeface="Arial" pitchFamily="34" charset="0"/>
              </a:rPr>
              <a:t>, 7 gates, 28 artefacts</a:t>
            </a:r>
          </a:p>
        </p:txBody>
      </p:sp>
      <p:sp>
        <p:nvSpPr>
          <p:cNvPr id="4" name="Title 1"/>
          <p:cNvSpPr txBox="1">
            <a:spLocks/>
          </p:cNvSpPr>
          <p:nvPr/>
        </p:nvSpPr>
        <p:spPr>
          <a:xfrm>
            <a:off x="401638" y="227013"/>
            <a:ext cx="8332787" cy="4572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3000" b="0" i="0" u="none" strike="noStrike" kern="0" cap="none" spc="0" normalizeH="0" baseline="0" noProof="0" dirty="0" smtClean="0">
                <a:ln>
                  <a:noFill/>
                </a:ln>
                <a:solidFill>
                  <a:schemeClr val="accent1"/>
                </a:solidFill>
                <a:effectLst/>
                <a:uLnTx/>
                <a:uFillTx/>
                <a:latin typeface="Arial" pitchFamily="34" charset="0"/>
                <a:ea typeface="+mj-ea"/>
                <a:cs typeface="Arial" pitchFamily="34" charset="0"/>
              </a:rPr>
              <a:t>Highly Regulated</a:t>
            </a:r>
            <a:endParaRPr kumimoji="0" lang="en-GB" sz="3000" b="0" i="0" u="none" strike="noStrike" kern="0" cap="none" spc="0" normalizeH="0" baseline="0" noProof="0" dirty="0">
              <a:ln>
                <a:noFill/>
              </a:ln>
              <a:solidFill>
                <a:schemeClr val="accent1"/>
              </a:solidFill>
              <a:effectLst/>
              <a:uLnTx/>
              <a:uFillTx/>
              <a:latin typeface="Arial" pitchFamily="34" charset="0"/>
              <a:ea typeface="+mj-ea"/>
              <a:cs typeface="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 calcmode="lin" valueType="num">
                                      <p:cBhvr additive="base">
                                        <p:cTn id="15"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 calcmode="lin" valueType="num">
                                      <p:cBhvr additive="base">
                                        <p:cTn id="21" dur="500" fill="hold"/>
                                        <p:tgtEl>
                                          <p:spTgt spid="6">
                                            <p:txEl>
                                              <p:pRg st="1" end="1"/>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anim calcmode="lin" valueType="num">
                                      <p:cBhvr additive="base">
                                        <p:cTn id="27" dur="500" fill="hold"/>
                                        <p:tgtEl>
                                          <p:spTgt spid="6">
                                            <p:txEl>
                                              <p:pRg st="2" end="2"/>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nodeType="clickEffect">
                                  <p:stCondLst>
                                    <p:cond delay="0"/>
                                  </p:stCondLst>
                                  <p:childTnLst>
                                    <p:set>
                                      <p:cBhvr>
                                        <p:cTn id="32" dur="1" fill="hold">
                                          <p:stCondLst>
                                            <p:cond delay="0"/>
                                          </p:stCondLst>
                                        </p:cTn>
                                        <p:tgtEl>
                                          <p:spTgt spid="6">
                                            <p:txEl>
                                              <p:pRg st="3" end="3"/>
                                            </p:txEl>
                                          </p:spTgt>
                                        </p:tgtEl>
                                        <p:attrNameLst>
                                          <p:attrName>style.visibility</p:attrName>
                                        </p:attrNameLst>
                                      </p:cBhvr>
                                      <p:to>
                                        <p:strVal val="visible"/>
                                      </p:to>
                                    </p:set>
                                    <p:anim calcmode="lin" valueType="num">
                                      <p:cBhvr additive="base">
                                        <p:cTn id="33" dur="500" fill="hold"/>
                                        <p:tgtEl>
                                          <p:spTgt spid="6">
                                            <p:txEl>
                                              <p:pRg st="3" end="3"/>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6">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18795" y="1130300"/>
            <a:ext cx="8343194" cy="2923877"/>
          </a:xfrm>
          <a:prstGeom prst="rect">
            <a:avLst/>
          </a:prstGeom>
          <a:noFill/>
        </p:spPr>
        <p:txBody>
          <a:bodyPr wrap="square" lIns="0" tIns="0" rIns="0" bIns="0" rtlCol="0">
            <a:spAutoFit/>
          </a:bodyPr>
          <a:lstStyle/>
          <a:p>
            <a:pPr>
              <a:spcBef>
                <a:spcPts val="2400"/>
              </a:spcBef>
            </a:pPr>
            <a:r>
              <a:rPr lang="en-GB" sz="2400" dirty="0" smtClean="0">
                <a:latin typeface="Arial" pitchFamily="34" charset="0"/>
                <a:cs typeface="Arial" pitchFamily="34" charset="0"/>
              </a:rPr>
              <a:t>A better wa</a:t>
            </a:r>
            <a:r>
              <a:rPr lang="en-GB" dirty="0" smtClean="0">
                <a:latin typeface="Arial" pitchFamily="34" charset="0"/>
                <a:cs typeface="Arial" pitchFamily="34" charset="0"/>
              </a:rPr>
              <a:t>y of working     </a:t>
            </a:r>
          </a:p>
          <a:p>
            <a:pPr>
              <a:spcBef>
                <a:spcPts val="1200"/>
              </a:spcBef>
            </a:pPr>
            <a:r>
              <a:rPr lang="en-GB" dirty="0" smtClean="0">
                <a:latin typeface="Arial" pitchFamily="34" charset="0"/>
                <a:cs typeface="Arial" pitchFamily="34" charset="0"/>
              </a:rPr>
              <a:t>	Risk </a:t>
            </a:r>
            <a:r>
              <a:rPr lang="en-US" dirty="0" smtClean="0">
                <a:solidFill>
                  <a:schemeClr val="accent1"/>
                </a:solidFill>
                <a:latin typeface="Arial" pitchFamily="34" charset="0"/>
                <a:cs typeface="Arial" pitchFamily="34" charset="0"/>
                <a:sym typeface="Wingdings 3"/>
              </a:rPr>
              <a:t></a:t>
            </a:r>
            <a:r>
              <a:rPr lang="en-GB" dirty="0" smtClean="0">
                <a:latin typeface="Arial" pitchFamily="34" charset="0"/>
                <a:cs typeface="Arial" pitchFamily="34" charset="0"/>
              </a:rPr>
              <a:t>         Quality </a:t>
            </a:r>
            <a:r>
              <a:rPr lang="en-US" dirty="0" smtClean="0">
                <a:solidFill>
                  <a:schemeClr val="accent1"/>
                </a:solidFill>
                <a:latin typeface="Arial" pitchFamily="34" charset="0"/>
                <a:cs typeface="Arial" pitchFamily="34" charset="0"/>
                <a:sym typeface="Wingdings 3"/>
              </a:rPr>
              <a:t></a:t>
            </a:r>
            <a:r>
              <a:rPr lang="en-GB" dirty="0" smtClean="0">
                <a:latin typeface="Arial" pitchFamily="34" charset="0"/>
                <a:cs typeface="Arial" pitchFamily="34" charset="0"/>
              </a:rPr>
              <a:t>       Concept to Cash time </a:t>
            </a:r>
            <a:r>
              <a:rPr lang="en-US" dirty="0" smtClean="0">
                <a:solidFill>
                  <a:schemeClr val="accent1"/>
                </a:solidFill>
                <a:latin typeface="Arial" pitchFamily="34" charset="0"/>
                <a:cs typeface="Arial" pitchFamily="34" charset="0"/>
                <a:sym typeface="Wingdings 3"/>
              </a:rPr>
              <a:t></a:t>
            </a:r>
            <a:endParaRPr lang="en-GB" sz="2400" dirty="0" smtClean="0">
              <a:latin typeface="Arial" pitchFamily="34" charset="0"/>
              <a:cs typeface="Arial" pitchFamily="34" charset="0"/>
            </a:endParaRPr>
          </a:p>
          <a:p>
            <a:pPr>
              <a:spcBef>
                <a:spcPts val="2400"/>
              </a:spcBef>
            </a:pPr>
            <a:r>
              <a:rPr lang="en-GB" sz="2400" dirty="0" smtClean="0">
                <a:latin typeface="Arial" pitchFamily="34" charset="0"/>
                <a:cs typeface="Arial" pitchFamily="34" charset="0"/>
              </a:rPr>
              <a:t>Delight customers and engage colleagues</a:t>
            </a:r>
          </a:p>
          <a:p>
            <a:pPr>
              <a:spcBef>
                <a:spcPts val="2400"/>
              </a:spcBef>
            </a:pPr>
            <a:r>
              <a:rPr lang="en-GB" dirty="0" smtClean="0">
                <a:latin typeface="Arial" pitchFamily="34" charset="0"/>
                <a:cs typeface="Arial" pitchFamily="34" charset="0"/>
              </a:rPr>
              <a:t>Disruptive innovation and new entrants</a:t>
            </a:r>
          </a:p>
          <a:p>
            <a:pPr>
              <a:spcBef>
                <a:spcPts val="2400"/>
              </a:spcBef>
            </a:pPr>
            <a:r>
              <a:rPr lang="en-GB" dirty="0" smtClean="0">
                <a:latin typeface="Arial" pitchFamily="34" charset="0"/>
                <a:cs typeface="Arial" pitchFamily="34" charset="0"/>
              </a:rPr>
              <a:t>Survival of the ...?</a:t>
            </a:r>
          </a:p>
        </p:txBody>
      </p:sp>
      <p:sp>
        <p:nvSpPr>
          <p:cNvPr id="4" name="Title 1"/>
          <p:cNvSpPr txBox="1">
            <a:spLocks/>
          </p:cNvSpPr>
          <p:nvPr/>
        </p:nvSpPr>
        <p:spPr>
          <a:xfrm>
            <a:off x="401638" y="227013"/>
            <a:ext cx="8332787" cy="4572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3000" b="0" i="0" u="none" strike="noStrike" kern="0" cap="none" spc="0" normalizeH="0" baseline="0" noProof="0" dirty="0" smtClean="0">
                <a:ln>
                  <a:noFill/>
                </a:ln>
                <a:solidFill>
                  <a:schemeClr val="accent1"/>
                </a:solidFill>
                <a:effectLst/>
                <a:uLnTx/>
                <a:uFillTx/>
                <a:latin typeface="Arial" pitchFamily="34" charset="0"/>
                <a:ea typeface="+mj-ea"/>
                <a:cs typeface="Arial" pitchFamily="34" charset="0"/>
              </a:rPr>
              <a:t>Why Agility?</a:t>
            </a:r>
            <a:endParaRPr kumimoji="0" lang="en-GB" sz="3000" b="0" i="0" u="none" strike="noStrike" kern="0" cap="none" spc="0" normalizeH="0" baseline="0" noProof="0" dirty="0">
              <a:ln>
                <a:noFill/>
              </a:ln>
              <a:solidFill>
                <a:schemeClr val="accent1"/>
              </a:solidFill>
              <a:effectLst/>
              <a:uLnTx/>
              <a:uFillTx/>
              <a:latin typeface="Arial" pitchFamily="34" charset="0"/>
              <a:ea typeface="+mj-ea"/>
              <a:cs typeface="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Stock_000039057882_Medium.jpg"/>
          <p:cNvPicPr>
            <a:picLocks noChangeAspect="1"/>
          </p:cNvPicPr>
          <p:nvPr/>
        </p:nvPicPr>
        <p:blipFill>
          <a:blip r:embed="rId3" cstate="print"/>
          <a:srcRect b="7904"/>
          <a:stretch>
            <a:fillRect/>
          </a:stretch>
        </p:blipFill>
        <p:spPr>
          <a:xfrm>
            <a:off x="1712330" y="698946"/>
            <a:ext cx="5417488" cy="3917442"/>
          </a:xfrm>
          <a:prstGeom prst="rect">
            <a:avLst/>
          </a:prstGeom>
        </p:spPr>
      </p:pic>
      <p:sp>
        <p:nvSpPr>
          <p:cNvPr id="4" name="Rectangle 10"/>
          <p:cNvSpPr>
            <a:spLocks noGrp="1" noChangeArrowheads="1"/>
          </p:cNvSpPr>
          <p:nvPr>
            <p:ph type="title" idx="4294967295"/>
          </p:nvPr>
        </p:nvSpPr>
        <p:spPr>
          <a:xfrm>
            <a:off x="401638" y="227013"/>
            <a:ext cx="8332787" cy="457200"/>
          </a:xfrm>
        </p:spPr>
        <p:txBody>
          <a:bodyPr/>
          <a:lstStyle/>
          <a:p>
            <a:r>
              <a:rPr lang="en-GB" dirty="0" smtClean="0">
                <a:latin typeface="Arial" charset="0"/>
                <a:cs typeface="Arial" charset="0"/>
              </a:rPr>
              <a:t>Agility at Scale</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52177" y="1790700"/>
            <a:ext cx="8028000" cy="461665"/>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000" b="0" i="0" u="none" strike="noStrike" kern="0" cap="none" spc="0" normalizeH="0" baseline="0" noProof="0" dirty="0" smtClean="0">
                <a:ln>
                  <a:noFill/>
                </a:ln>
                <a:solidFill>
                  <a:srgbClr val="000000"/>
                </a:solidFill>
                <a:effectLst/>
                <a:uLnTx/>
                <a:uFillTx/>
                <a:latin typeface="Arial" pitchFamily="34" charset="0"/>
                <a:ea typeface="+mj-ea"/>
                <a:cs typeface="Arial" pitchFamily="34" charset="0"/>
              </a:rPr>
              <a:t>Agility = Agile + DevOps</a:t>
            </a:r>
            <a:endParaRPr kumimoji="0" lang="en-US" sz="3000" b="0" i="0" u="none" strike="noStrike" kern="0" cap="none" spc="0" normalizeH="0" baseline="0" noProof="0" dirty="0">
              <a:ln>
                <a:noFill/>
              </a:ln>
              <a:solidFill>
                <a:srgbClr val="000000"/>
              </a:solidFill>
              <a:effectLst/>
              <a:uLnTx/>
              <a:uFillTx/>
              <a:latin typeface="Arial" pitchFamily="34" charset="0"/>
              <a:ea typeface="+mj-ea"/>
              <a:cs typeface="Arial"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IB PowerPoint_on_screen_wide_US_White">
  <a:themeElements>
    <a:clrScheme name="LAN039_Barclays_Template_013012_1b_ft 4">
      <a:dk1>
        <a:srgbClr val="000000"/>
      </a:dk1>
      <a:lt1>
        <a:srgbClr val="FFFFFF"/>
      </a:lt1>
      <a:dk2>
        <a:srgbClr val="EC8A40"/>
      </a:dk2>
      <a:lt2>
        <a:srgbClr val="FBDB81"/>
      </a:lt2>
      <a:accent1>
        <a:srgbClr val="00AEEF"/>
      </a:accent1>
      <a:accent2>
        <a:srgbClr val="CB5151"/>
      </a:accent2>
      <a:accent3>
        <a:srgbClr val="FFFFFF"/>
      </a:accent3>
      <a:accent4>
        <a:srgbClr val="000000"/>
      </a:accent4>
      <a:accent5>
        <a:srgbClr val="AAD3F6"/>
      </a:accent5>
      <a:accent6>
        <a:srgbClr val="B84949"/>
      </a:accent6>
      <a:hlink>
        <a:srgbClr val="969696"/>
      </a:hlink>
      <a:folHlink>
        <a:srgbClr val="00395C"/>
      </a:folHlink>
    </a:clrScheme>
    <a:fontScheme name="Barclays_template_fonts">
      <a:majorFont>
        <a:latin typeface="Expert Sans Regular"/>
        <a:ea typeface=""/>
        <a:cs typeface=""/>
      </a:majorFont>
      <a:minorFont>
        <a:latin typeface="Expert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9525" cap="flat" cmpd="sng" algn="ctr">
          <a:noFill/>
          <a:prstDash val="solid"/>
          <a:round/>
          <a:headEnd type="none" w="med" len="med"/>
          <a:tailEnd type="none" w="med" len="med"/>
        </a:ln>
        <a:effectLst/>
      </a:spPr>
      <a:bodyPr vert="horz" wrap="square" lIns="0" tIns="0" rIns="0" bIns="0" numCol="1" rtlCol="0"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sz="3600" b="0" i="0" u="none" strike="noStrike" cap="none" normalizeH="0" baseline="0" smtClean="0">
            <a:ln>
              <a:noFill/>
            </a:ln>
            <a:solidFill>
              <a:schemeClr val="bg2"/>
            </a:solidFill>
            <a:effectLst/>
            <a:latin typeface="Arial"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bg2"/>
            </a:solidFill>
            <a:effectLst/>
            <a:latin typeface="Arial" pitchFamily="34" charset="0"/>
          </a:defRPr>
        </a:defPPr>
      </a:lstStyle>
    </a:lnDef>
    <a:txDef>
      <a:spPr>
        <a:noFill/>
      </a:spPr>
      <a:bodyPr wrap="square" lIns="0" tIns="0" rIns="0" bIns="0" rtlCol="0">
        <a:spAutoFit/>
      </a:bodyPr>
      <a:lstStyle>
        <a:defPPr>
          <a:defRPr sz="2000" dirty="0" err="1" smtClean="0">
            <a:solidFill>
              <a:schemeClr val="tx1"/>
            </a:solidFill>
            <a:latin typeface="+mn-lt"/>
          </a:defRPr>
        </a:defPPr>
      </a:lstStyle>
    </a:txDef>
  </a:objectDefaults>
  <a:extraClrSchemeLst>
    <a:extraClrScheme>
      <a:clrScheme name="Slide master 1 1">
        <a:dk1>
          <a:srgbClr val="000000"/>
        </a:dk1>
        <a:lt1>
          <a:srgbClr val="FFFFFF"/>
        </a:lt1>
        <a:dk2>
          <a:srgbClr val="0F90C3"/>
        </a:dk2>
        <a:lt2>
          <a:srgbClr val="00AEEF"/>
        </a:lt2>
        <a:accent1>
          <a:srgbClr val="4D595F"/>
        </a:accent1>
        <a:accent2>
          <a:srgbClr val="00A9B1"/>
        </a:accent2>
        <a:accent3>
          <a:srgbClr val="FFFFFF"/>
        </a:accent3>
        <a:accent4>
          <a:srgbClr val="000000"/>
        </a:accent4>
        <a:accent5>
          <a:srgbClr val="B2B5B6"/>
        </a:accent5>
        <a:accent6>
          <a:srgbClr val="0099A0"/>
        </a:accent6>
        <a:hlink>
          <a:srgbClr val="007882"/>
        </a:hlink>
        <a:folHlink>
          <a:srgbClr val="143C78"/>
        </a:folHlink>
      </a:clrScheme>
      <a:clrMap bg1="lt1" tx1="dk1" bg2="lt2" tx2="dk2" accent1="accent1" accent2="accent2" accent3="accent3" accent4="accent4" accent5="accent5" accent6="accent6" hlink="hlink" folHlink="folHlink"/>
    </a:extraClrScheme>
    <a:extraClrScheme>
      <a:clrScheme name="LAN039_Barclays_Template_013012_1b_ft 1">
        <a:dk1>
          <a:srgbClr val="00AEEF"/>
        </a:dk1>
        <a:lt1>
          <a:srgbClr val="FFFFFF"/>
        </a:lt1>
        <a:dk2>
          <a:srgbClr val="006991"/>
        </a:dk2>
        <a:lt2>
          <a:srgbClr val="969696"/>
        </a:lt2>
        <a:accent1>
          <a:srgbClr val="FBDB81"/>
        </a:accent1>
        <a:accent2>
          <a:srgbClr val="EC8A40"/>
        </a:accent2>
        <a:accent3>
          <a:srgbClr val="AAB9C7"/>
        </a:accent3>
        <a:accent4>
          <a:srgbClr val="DADADA"/>
        </a:accent4>
        <a:accent5>
          <a:srgbClr val="FDEAC1"/>
        </a:accent5>
        <a:accent6>
          <a:srgbClr val="D67D39"/>
        </a:accent6>
        <a:hlink>
          <a:srgbClr val="007882"/>
        </a:hlink>
        <a:folHlink>
          <a:srgbClr val="143C78"/>
        </a:folHlink>
      </a:clrScheme>
      <a:clrMap bg1="dk2" tx1="lt1" bg2="dk1" tx2="lt2" accent1="accent1" accent2="accent2" accent3="accent3" accent4="accent4" accent5="accent5" accent6="accent6" hlink="hlink" folHlink="folHlink"/>
    </a:extraClrScheme>
    <a:extraClrScheme>
      <a:clrScheme name="LAN039_Barclays_Template_013012_1b_ft 2">
        <a:dk1>
          <a:srgbClr val="000000"/>
        </a:dk1>
        <a:lt1>
          <a:srgbClr val="FFFFFF"/>
        </a:lt1>
        <a:dk2>
          <a:srgbClr val="969696"/>
        </a:dk2>
        <a:lt2>
          <a:srgbClr val="00AEEF"/>
        </a:lt2>
        <a:accent1>
          <a:srgbClr val="FBDB81"/>
        </a:accent1>
        <a:accent2>
          <a:srgbClr val="EC8A40"/>
        </a:accent2>
        <a:accent3>
          <a:srgbClr val="FFFFFF"/>
        </a:accent3>
        <a:accent4>
          <a:srgbClr val="000000"/>
        </a:accent4>
        <a:accent5>
          <a:srgbClr val="FDEAC1"/>
        </a:accent5>
        <a:accent6>
          <a:srgbClr val="D67D39"/>
        </a:accent6>
        <a:hlink>
          <a:srgbClr val="007882"/>
        </a:hlink>
        <a:folHlink>
          <a:srgbClr val="143C78"/>
        </a:folHlink>
      </a:clrScheme>
      <a:clrMap bg1="lt1" tx1="dk1" bg2="lt2" tx2="dk2" accent1="accent1" accent2="accent2" accent3="accent3" accent4="accent4" accent5="accent5" accent6="accent6" hlink="hlink" folHlink="folHlink"/>
    </a:extraClrScheme>
    <a:extraClrScheme>
      <a:clrScheme name="LAN039_Barclays_Template_013012_1b_ft 3">
        <a:dk1>
          <a:srgbClr val="000000"/>
        </a:dk1>
        <a:lt1>
          <a:srgbClr val="FFFFFF"/>
        </a:lt1>
        <a:dk2>
          <a:srgbClr val="EC8A40"/>
        </a:dk2>
        <a:lt2>
          <a:srgbClr val="FBDB81"/>
        </a:lt2>
        <a:accent1>
          <a:srgbClr val="00AEEF"/>
        </a:accent1>
        <a:accent2>
          <a:srgbClr val="969696"/>
        </a:accent2>
        <a:accent3>
          <a:srgbClr val="FFFFFF"/>
        </a:accent3>
        <a:accent4>
          <a:srgbClr val="000000"/>
        </a:accent4>
        <a:accent5>
          <a:srgbClr val="AAD3F6"/>
        </a:accent5>
        <a:accent6>
          <a:srgbClr val="878787"/>
        </a:accent6>
        <a:hlink>
          <a:srgbClr val="00395C"/>
        </a:hlink>
        <a:folHlink>
          <a:srgbClr val="CB5151"/>
        </a:folHlink>
      </a:clrScheme>
      <a:clrMap bg1="lt1" tx1="dk1" bg2="lt2" tx2="dk2" accent1="accent1" accent2="accent2" accent3="accent3" accent4="accent4" accent5="accent5" accent6="accent6" hlink="hlink" folHlink="folHlink"/>
    </a:extraClrScheme>
    <a:extraClrScheme>
      <a:clrScheme name="LAN039_Barclays_Template_013012_1b_ft 4">
        <a:dk1>
          <a:srgbClr val="000000"/>
        </a:dk1>
        <a:lt1>
          <a:srgbClr val="FFFFFF"/>
        </a:lt1>
        <a:dk2>
          <a:srgbClr val="EC8A40"/>
        </a:dk2>
        <a:lt2>
          <a:srgbClr val="FBDB81"/>
        </a:lt2>
        <a:accent1>
          <a:srgbClr val="00AEEF"/>
        </a:accent1>
        <a:accent2>
          <a:srgbClr val="CB5151"/>
        </a:accent2>
        <a:accent3>
          <a:srgbClr val="FFFFFF"/>
        </a:accent3>
        <a:accent4>
          <a:srgbClr val="000000"/>
        </a:accent4>
        <a:accent5>
          <a:srgbClr val="AAD3F6"/>
        </a:accent5>
        <a:accent6>
          <a:srgbClr val="B84949"/>
        </a:accent6>
        <a:hlink>
          <a:srgbClr val="969696"/>
        </a:hlink>
        <a:folHlink>
          <a:srgbClr val="00395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IB PowerPoint_on_screen_wide_US_White</Template>
  <TotalTime>13031</TotalTime>
  <Words>1409</Words>
  <Application>Microsoft Office PowerPoint</Application>
  <PresentationFormat>Custom</PresentationFormat>
  <Paragraphs>336</Paragraphs>
  <Slides>53</Slides>
  <Notes>25</Notes>
  <HiddenSlides>2</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IB PowerPoint_on_screen_wide_US_White</vt:lpstr>
      <vt:lpstr>From Oil Tankers  to Speedboats</vt:lpstr>
      <vt:lpstr>Slide 2</vt:lpstr>
      <vt:lpstr>Barclays moves, lends, invests and protects money for customers and clients worldwide</vt:lpstr>
      <vt:lpstr>A history of innovation</vt:lpstr>
      <vt:lpstr>Slide 5</vt:lpstr>
      <vt:lpstr>Slide 6</vt:lpstr>
      <vt:lpstr>Slide 7</vt:lpstr>
      <vt:lpstr>Agility at Scale</vt:lpstr>
      <vt:lpstr>Slide 9</vt:lpstr>
      <vt:lpstr>My charter</vt:lpstr>
      <vt:lpstr>How are we doing after 16 months?</vt:lpstr>
      <vt:lpstr>How are we doing after 16 months?</vt:lpstr>
      <vt:lpstr>How are we doing after 16 months?</vt:lpstr>
      <vt:lpstr>How are we doing after 15 months?</vt:lpstr>
      <vt:lpstr>How are we doing after 16 months?</vt:lpstr>
      <vt:lpstr>How are we doing after 15 months?</vt:lpstr>
      <vt:lpstr>How are we doing after 15 months?</vt:lpstr>
      <vt:lpstr>How are we doing after 15 months?</vt:lpstr>
      <vt:lpstr>How are we doing after 16 months?</vt:lpstr>
      <vt:lpstr>How are we doing after 15 months?</vt:lpstr>
      <vt:lpstr>How are we doing after 16 months?</vt:lpstr>
      <vt:lpstr>How are we doing after 16 months?</vt:lpstr>
      <vt:lpstr>Slide 23</vt:lpstr>
      <vt:lpstr>Aiki...</vt:lpstr>
      <vt:lpstr>Slide 25</vt:lpstr>
      <vt:lpstr>Slide 26</vt:lpstr>
      <vt:lpstr>Scaling</vt:lpstr>
      <vt:lpstr>Slide 28</vt:lpstr>
      <vt:lpstr>3 Common Scaling Frameworks</vt:lpstr>
      <vt:lpstr>Slide 30</vt:lpstr>
      <vt:lpstr>Slide 31</vt:lpstr>
      <vt:lpstr>Slide 32</vt:lpstr>
      <vt:lpstr>Slide 33</vt:lpstr>
      <vt:lpstr>Slide 34</vt:lpstr>
      <vt:lpstr>Slide 35</vt:lpstr>
      <vt:lpstr>Slide 36</vt:lpstr>
      <vt:lpstr>Slide 37</vt:lpstr>
      <vt:lpstr>Slide 38</vt:lpstr>
      <vt:lpstr>Slide 39</vt:lpstr>
      <vt:lpstr>Slide 40</vt:lpstr>
      <vt:lpstr>DevOps at Scale</vt:lpstr>
      <vt:lpstr>Slide 42</vt:lpstr>
      <vt:lpstr>In large enterprises Dev+Ops is not enough – it has to be “Holistic Agility”</vt:lpstr>
      <vt:lpstr>Agility and Control</vt:lpstr>
      <vt:lpstr>Agile Control Tool</vt:lpstr>
      <vt:lpstr>Agility Levels</vt:lpstr>
      <vt:lpstr>... allows us to forecast and measure</vt:lpstr>
      <vt:lpstr>Aiki…</vt:lpstr>
      <vt:lpstr>The forward path...</vt:lpstr>
      <vt:lpstr>Here’s some areas we would welcome input</vt:lpstr>
      <vt:lpstr>Slide 51</vt:lpstr>
      <vt:lpstr>[   ]</vt:lpstr>
      <vt:lpstr>Dealing with Agile &amp; Waterfall</vt:lpstr>
    </vt:vector>
  </TitlesOfParts>
  <Company>Barclays</Company>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Oil Tankers  to Speedboats</dc:title>
  <dc:creator>Jonathan Smart</dc:creator>
  <cp:lastModifiedBy>Jonathan Smart</cp:lastModifiedBy>
  <cp:revision>267</cp:revision>
  <dcterms:created xsi:type="dcterms:W3CDTF">2016-04-20T06:22:12Z</dcterms:created>
  <dcterms:modified xsi:type="dcterms:W3CDTF">2016-06-29T14:38:07Z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aster_Logo">
    <vt:lpwstr>Standard</vt:lpwstr>
  </property>
  <property fmtid="{D5CDD505-2E9C-101B-9397-08002B2CF9AE}" pid="3" name="LB_TRACKING_NAME">
    <vt:lpwstr>\\Intranet.barcapint.com\DFS-EMEA\GROUP\Ldn\Mkts\IBDivision\IBD Production\D T P\Smart, Jonathan\CS1609563 GTT Development Services_J Smart_19 04 16\CS1609563 Delivery of Things Conference Paper_J Smart_20 04 16.pptx - tallantn - 20/04/2016 13:21:01</vt:lpwstr>
  </property>
</Properties>
</file>